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35" r:id="rId3"/>
    <p:sldId id="386" r:id="rId4"/>
    <p:sldId id="403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331" r:id="rId22"/>
    <p:sldId id="333" r:id="rId23"/>
    <p:sldId id="336" r:id="rId24"/>
    <p:sldId id="337" r:id="rId25"/>
    <p:sldId id="338" r:id="rId26"/>
    <p:sldId id="339" r:id="rId27"/>
    <p:sldId id="421" r:id="rId28"/>
    <p:sldId id="426" r:id="rId29"/>
    <p:sldId id="427" r:id="rId30"/>
    <p:sldId id="428" r:id="rId31"/>
    <p:sldId id="429" r:id="rId32"/>
    <p:sldId id="430" r:id="rId33"/>
    <p:sldId id="431" r:id="rId34"/>
    <p:sldId id="432" r:id="rId35"/>
    <p:sldId id="330" r:id="rId36"/>
    <p:sldId id="302" r:id="rId37"/>
    <p:sldId id="322" r:id="rId38"/>
    <p:sldId id="350" r:id="rId39"/>
    <p:sldId id="349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414" r:id="rId51"/>
    <p:sldId id="341" r:id="rId52"/>
    <p:sldId id="361" r:id="rId53"/>
    <p:sldId id="362" r:id="rId54"/>
    <p:sldId id="363" r:id="rId55"/>
    <p:sldId id="321" r:id="rId56"/>
    <p:sldId id="404" r:id="rId57"/>
    <p:sldId id="406" r:id="rId58"/>
    <p:sldId id="405" r:id="rId59"/>
    <p:sldId id="257" r:id="rId60"/>
    <p:sldId id="258" r:id="rId61"/>
    <p:sldId id="312" r:id="rId62"/>
    <p:sldId id="369" r:id="rId63"/>
    <p:sldId id="307" r:id="rId64"/>
    <p:sldId id="370" r:id="rId65"/>
    <p:sldId id="308" r:id="rId66"/>
    <p:sldId id="372" r:id="rId67"/>
    <p:sldId id="309" r:id="rId68"/>
    <p:sldId id="371" r:id="rId69"/>
    <p:sldId id="310" r:id="rId70"/>
    <p:sldId id="311" r:id="rId71"/>
    <p:sldId id="373" r:id="rId72"/>
    <p:sldId id="374" r:id="rId73"/>
    <p:sldId id="259" r:id="rId74"/>
    <p:sldId id="375" r:id="rId75"/>
    <p:sldId id="260" r:id="rId76"/>
    <p:sldId id="313" r:id="rId77"/>
    <p:sldId id="376" r:id="rId78"/>
    <p:sldId id="261" r:id="rId79"/>
    <p:sldId id="314" r:id="rId80"/>
    <p:sldId id="377" r:id="rId81"/>
    <p:sldId id="262" r:id="rId82"/>
    <p:sldId id="378" r:id="rId83"/>
    <p:sldId id="263" r:id="rId84"/>
    <p:sldId id="379" r:id="rId85"/>
    <p:sldId id="264" r:id="rId86"/>
    <p:sldId id="380" r:id="rId87"/>
    <p:sldId id="265" r:id="rId88"/>
    <p:sldId id="381" r:id="rId89"/>
    <p:sldId id="266" r:id="rId90"/>
    <p:sldId id="382" r:id="rId91"/>
    <p:sldId id="267" r:id="rId92"/>
    <p:sldId id="383" r:id="rId93"/>
    <p:sldId id="323" r:id="rId94"/>
    <p:sldId id="407" r:id="rId95"/>
    <p:sldId id="268" r:id="rId96"/>
    <p:sldId id="269" r:id="rId97"/>
    <p:sldId id="270" r:id="rId98"/>
    <p:sldId id="315" r:id="rId99"/>
    <p:sldId id="417" r:id="rId100"/>
    <p:sldId id="271" r:id="rId101"/>
    <p:sldId id="413" r:id="rId102"/>
    <p:sldId id="272" r:id="rId103"/>
    <p:sldId id="306" r:id="rId104"/>
    <p:sldId id="324" r:id="rId105"/>
    <p:sldId id="408" r:id="rId106"/>
    <p:sldId id="273" r:id="rId107"/>
    <p:sldId id="274" r:id="rId108"/>
    <p:sldId id="275" r:id="rId109"/>
    <p:sldId id="276" r:id="rId110"/>
    <p:sldId id="325" r:id="rId111"/>
    <p:sldId id="409" r:id="rId112"/>
    <p:sldId id="416" r:id="rId113"/>
    <p:sldId id="277" r:id="rId114"/>
    <p:sldId id="278" r:id="rId115"/>
    <p:sldId id="279" r:id="rId116"/>
    <p:sldId id="280" r:id="rId117"/>
    <p:sldId id="326" r:id="rId118"/>
    <p:sldId id="410" r:id="rId119"/>
    <p:sldId id="415" r:id="rId120"/>
    <p:sldId id="281" r:id="rId121"/>
    <p:sldId id="282" r:id="rId122"/>
    <p:sldId id="283" r:id="rId123"/>
    <p:sldId id="284" r:id="rId124"/>
    <p:sldId id="327" r:id="rId125"/>
    <p:sldId id="411" r:id="rId126"/>
    <p:sldId id="420" r:id="rId127"/>
    <p:sldId id="285" r:id="rId128"/>
    <p:sldId id="418" r:id="rId129"/>
    <p:sldId id="419" r:id="rId130"/>
    <p:sldId id="286" r:id="rId131"/>
    <p:sldId id="287" r:id="rId132"/>
    <p:sldId id="288" r:id="rId133"/>
    <p:sldId id="328" r:id="rId134"/>
    <p:sldId id="412" r:id="rId135"/>
    <p:sldId id="424" r:id="rId136"/>
    <p:sldId id="289" r:id="rId137"/>
    <p:sldId id="290" r:id="rId138"/>
    <p:sldId id="291" r:id="rId139"/>
    <p:sldId id="292" r:id="rId140"/>
    <p:sldId id="293" r:id="rId141"/>
    <p:sldId id="384" r:id="rId142"/>
    <p:sldId id="294" r:id="rId143"/>
    <p:sldId id="295" r:id="rId144"/>
    <p:sldId id="296" r:id="rId145"/>
    <p:sldId id="385" r:id="rId146"/>
    <p:sldId id="297" r:id="rId147"/>
    <p:sldId id="298" r:id="rId148"/>
    <p:sldId id="299" r:id="rId149"/>
    <p:sldId id="300" r:id="rId150"/>
    <p:sldId id="301" r:id="rId151"/>
    <p:sldId id="317" r:id="rId152"/>
    <p:sldId id="332" r:id="rId153"/>
    <p:sldId id="304" r:id="rId154"/>
    <p:sldId id="329" r:id="rId155"/>
    <p:sldId id="425" r:id="rId156"/>
    <p:sldId id="318" r:id="rId157"/>
    <p:sldId id="320" r:id="rId158"/>
    <p:sldId id="319" r:id="rId159"/>
    <p:sldId id="450" r:id="rId160"/>
    <p:sldId id="451" r:id="rId161"/>
    <p:sldId id="452" r:id="rId162"/>
    <p:sldId id="453" r:id="rId163"/>
    <p:sldId id="454" r:id="rId164"/>
    <p:sldId id="455" r:id="rId165"/>
    <p:sldId id="456" r:id="rId166"/>
    <p:sldId id="457" r:id="rId167"/>
    <p:sldId id="458" r:id="rId168"/>
    <p:sldId id="459" r:id="rId169"/>
    <p:sldId id="460" r:id="rId170"/>
    <p:sldId id="461" r:id="rId171"/>
    <p:sldId id="462" r:id="rId172"/>
    <p:sldId id="463" r:id="rId173"/>
    <p:sldId id="464" r:id="rId174"/>
    <p:sldId id="465" r:id="rId175"/>
    <p:sldId id="466" r:id="rId176"/>
    <p:sldId id="467" r:id="rId177"/>
    <p:sldId id="468" r:id="rId178"/>
    <p:sldId id="469" r:id="rId179"/>
    <p:sldId id="470" r:id="rId180"/>
    <p:sldId id="471" r:id="rId181"/>
    <p:sldId id="472" r:id="rId182"/>
    <p:sldId id="473" r:id="rId183"/>
    <p:sldId id="474" r:id="rId184"/>
    <p:sldId id="475" r:id="rId185"/>
    <p:sldId id="476" r:id="rId186"/>
    <p:sldId id="477" r:id="rId187"/>
    <p:sldId id="478" r:id="rId188"/>
    <p:sldId id="479" r:id="rId189"/>
    <p:sldId id="480" r:id="rId190"/>
    <p:sldId id="481" r:id="rId191"/>
    <p:sldId id="482" r:id="rId192"/>
    <p:sldId id="483" r:id="rId193"/>
    <p:sldId id="484" r:id="rId194"/>
    <p:sldId id="485" r:id="rId195"/>
    <p:sldId id="486" r:id="rId196"/>
    <p:sldId id="487" r:id="rId197"/>
    <p:sldId id="488" r:id="rId198"/>
    <p:sldId id="489" r:id="rId199"/>
    <p:sldId id="490" r:id="rId200"/>
    <p:sldId id="491" r:id="rId201"/>
    <p:sldId id="492" r:id="rId202"/>
    <p:sldId id="493" r:id="rId203"/>
    <p:sldId id="494" r:id="rId204"/>
    <p:sldId id="495" r:id="rId205"/>
    <p:sldId id="496" r:id="rId206"/>
    <p:sldId id="497" r:id="rId207"/>
    <p:sldId id="498" r:id="rId208"/>
    <p:sldId id="499" r:id="rId209"/>
    <p:sldId id="500" r:id="rId210"/>
    <p:sldId id="501" r:id="rId211"/>
    <p:sldId id="502" r:id="rId212"/>
    <p:sldId id="503" r:id="rId213"/>
    <p:sldId id="504" r:id="rId214"/>
    <p:sldId id="505" r:id="rId215"/>
    <p:sldId id="506" r:id="rId216"/>
    <p:sldId id="507" r:id="rId217"/>
    <p:sldId id="508" r:id="rId218"/>
    <p:sldId id="509" r:id="rId219"/>
    <p:sldId id="510" r:id="rId220"/>
    <p:sldId id="511" r:id="rId221"/>
    <p:sldId id="512" r:id="rId222"/>
    <p:sldId id="513" r:id="rId223"/>
    <p:sldId id="514" r:id="rId2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85" autoAdjust="0"/>
  </p:normalViewPr>
  <p:slideViewPr>
    <p:cSldViewPr>
      <p:cViewPr>
        <p:scale>
          <a:sx n="80" d="100"/>
          <a:sy n="80" d="100"/>
        </p:scale>
        <p:origin x="-105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90AC1-6677-4A7B-8A3D-5F45C0B1358B}" type="datetimeFigureOut">
              <a:rPr lang="ko-KR" altLang="en-US" smtClean="0"/>
              <a:pPr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60333-A944-439D-991E-0A4EEC692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cessing.org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fritzing.org/" TargetMode="Externa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hyperlink" Target="http://mechasolution.com/shop/goods/goods_view.php?goodsno=71794&amp;category=054001" TargetMode="External"/><Relationship Id="rId4" Type="http://schemas.openxmlformats.org/officeDocument/2006/relationships/image" Target="../media/image115.jpe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://gist.github.com/taesamja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hyperlink" Target="http://mechasolution.com/shop/goods/goods_view.php?goodsno=71794&amp;category=05400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://ai2.appinventor.mit.edu/" TargetMode="Externa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YLi1eWBUvU" TargetMode="External"/><Relationship Id="rId2" Type="http://schemas.openxmlformats.org/officeDocument/2006/relationships/hyperlink" Target="https://www.youtube.com/watch?v=deolstthDr4&amp;t=4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KT1wsG4BmE" TargetMode="Externa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taesamja/summer_lec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268760"/>
            <a:ext cx="74510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err="1" smtClean="0"/>
              <a:t>아두이노</a:t>
            </a:r>
            <a:r>
              <a:rPr lang="ko-KR" altLang="en-US" sz="9600" dirty="0" smtClean="0"/>
              <a:t> 중</a:t>
            </a:r>
            <a:r>
              <a:rPr lang="en-US" altLang="ko-KR" sz="9600" dirty="0" smtClean="0"/>
              <a:t>2</a:t>
            </a:r>
            <a:endParaRPr lang="ko-KR" alt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4365104"/>
            <a:ext cx="691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담당교</a:t>
            </a:r>
            <a:r>
              <a:rPr lang="ko-KR" altLang="en-US" sz="3600" dirty="0"/>
              <a:t>사</a:t>
            </a:r>
            <a:endParaRPr lang="en-US" altLang="ko-KR" sz="3600" dirty="0" smtClean="0"/>
          </a:p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김기태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06. 330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132856"/>
            <a:ext cx="4480065" cy="1534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05-4.ino</a:t>
            </a:r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980728"/>
            <a:ext cx="512191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(LED1,HIGH);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(LED3,LOW);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(LED2,HIGH);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(LED3,LOW);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(LED2,LOW);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//ON 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4787841" cy="310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0192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48536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15616" y="1384144"/>
            <a:ext cx="3761143" cy="2790128"/>
            <a:chOff x="467544" y="952096"/>
            <a:chExt cx="3761143" cy="2790128"/>
          </a:xfrm>
        </p:grpSpPr>
        <p:sp>
          <p:nvSpPr>
            <p:cNvPr id="5" name="직사각형 4"/>
            <p:cNvSpPr/>
            <p:nvPr/>
          </p:nvSpPr>
          <p:spPr>
            <a:xfrm>
              <a:off x="611560" y="1484784"/>
              <a:ext cx="1008112" cy="18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7544" y="1124744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[</a:t>
              </a:r>
              <a:r>
                <a:rPr lang="ko-KR" altLang="en-US" dirty="0" err="1" smtClean="0"/>
                <a:t>아두이노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  <p:pic>
          <p:nvPicPr>
            <p:cNvPr id="7" name="그림 6" descr="2015-12-07 12;45;17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9808" y="3284984"/>
              <a:ext cx="449619" cy="457240"/>
            </a:xfrm>
            <a:prstGeom prst="rect">
              <a:avLst/>
            </a:prstGeom>
          </p:spPr>
        </p:pic>
        <p:grpSp>
          <p:nvGrpSpPr>
            <p:cNvPr id="8" name="그룹 36"/>
            <p:cNvGrpSpPr/>
            <p:nvPr/>
          </p:nvGrpSpPr>
          <p:grpSpPr>
            <a:xfrm>
              <a:off x="3790960" y="952096"/>
              <a:ext cx="437727" cy="864096"/>
              <a:chOff x="5051341" y="1637592"/>
              <a:chExt cx="437727" cy="864096"/>
            </a:xfrm>
          </p:grpSpPr>
          <p:sp>
            <p:nvSpPr>
              <p:cNvPr id="28" name="이등변 삼각형 16"/>
              <p:cNvSpPr/>
              <p:nvPr/>
            </p:nvSpPr>
            <p:spPr>
              <a:xfrm>
                <a:off x="5198470" y="1871200"/>
                <a:ext cx="144016" cy="16201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10"/>
              <p:cNvCxnSpPr/>
              <p:nvPr/>
            </p:nvCxnSpPr>
            <p:spPr>
              <a:xfrm>
                <a:off x="5270478" y="2033218"/>
                <a:ext cx="0" cy="4684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11"/>
              <p:cNvSpPr txBox="1"/>
              <p:nvPr/>
            </p:nvSpPr>
            <p:spPr>
              <a:xfrm>
                <a:off x="5051341" y="1637592"/>
                <a:ext cx="437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 smtClean="0"/>
                  <a:t>Vcc</a:t>
                </a:r>
                <a:endParaRPr lang="ko-KR" altLang="en-US" sz="1200" b="1" dirty="0"/>
              </a:p>
            </p:txBody>
          </p:sp>
        </p:grpSp>
        <p:cxnSp>
          <p:nvCxnSpPr>
            <p:cNvPr id="9" name="직선 연결선 8"/>
            <p:cNvCxnSpPr/>
            <p:nvPr/>
          </p:nvCxnSpPr>
          <p:spPr>
            <a:xfrm flipH="1">
              <a:off x="2651546" y="2996952"/>
              <a:ext cx="4286" cy="27003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35"/>
            <p:cNvGrpSpPr/>
            <p:nvPr/>
          </p:nvGrpSpPr>
          <p:grpSpPr>
            <a:xfrm>
              <a:off x="1137712" y="1764024"/>
              <a:ext cx="1737464" cy="1460134"/>
              <a:chOff x="2862585" y="1977658"/>
              <a:chExt cx="1737464" cy="1460134"/>
            </a:xfrm>
          </p:grpSpPr>
          <p:sp>
            <p:nvSpPr>
              <p:cNvPr id="16" name="TextBox 13"/>
              <p:cNvSpPr txBox="1"/>
              <p:nvPr/>
            </p:nvSpPr>
            <p:spPr>
              <a:xfrm>
                <a:off x="2862585" y="2789720"/>
                <a:ext cx="5822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2</a:t>
                </a:r>
                <a:r>
                  <a:rPr lang="ko-KR" altLang="en-US" sz="1200" b="1" dirty="0" err="1" smtClean="0"/>
                  <a:t>번핀</a:t>
                </a:r>
                <a:endParaRPr lang="ko-KR" altLang="en-US" sz="1200" b="1" dirty="0"/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4388310" y="1977658"/>
                <a:ext cx="0" cy="8840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그룹 34"/>
              <p:cNvGrpSpPr/>
              <p:nvPr/>
            </p:nvGrpSpPr>
            <p:grpSpPr>
              <a:xfrm>
                <a:off x="3814511" y="2489226"/>
                <a:ext cx="785538" cy="948566"/>
                <a:chOff x="3814511" y="2489226"/>
                <a:chExt cx="785538" cy="948566"/>
              </a:xfrm>
            </p:grpSpPr>
            <p:grpSp>
              <p:nvGrpSpPr>
                <p:cNvPr id="19" name="그룹 51"/>
                <p:cNvGrpSpPr/>
                <p:nvPr/>
              </p:nvGrpSpPr>
              <p:grpSpPr>
                <a:xfrm>
                  <a:off x="4240008" y="2789720"/>
                  <a:ext cx="144016" cy="360040"/>
                  <a:chOff x="1619672" y="4149080"/>
                  <a:chExt cx="144016" cy="360040"/>
                </a:xfrm>
              </p:grpSpPr>
              <p:cxnSp>
                <p:nvCxnSpPr>
                  <p:cNvPr id="25" name="직선 연결선 24"/>
                  <p:cNvCxnSpPr/>
                  <p:nvPr/>
                </p:nvCxnSpPr>
                <p:spPr>
                  <a:xfrm>
                    <a:off x="1619672" y="4149080"/>
                    <a:ext cx="0" cy="36004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/>
                  <p:cNvCxnSpPr/>
                  <p:nvPr/>
                </p:nvCxnSpPr>
                <p:spPr>
                  <a:xfrm flipV="1">
                    <a:off x="1619672" y="4221088"/>
                    <a:ext cx="135632" cy="8039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화살표 연결선 26"/>
                  <p:cNvCxnSpPr/>
                  <p:nvPr/>
                </p:nvCxnSpPr>
                <p:spPr>
                  <a:xfrm>
                    <a:off x="1619672" y="4293096"/>
                    <a:ext cx="144016" cy="216024"/>
                  </a:xfrm>
                  <a:prstGeom prst="straightConnector1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직선 연결선 19"/>
                <p:cNvCxnSpPr/>
                <p:nvPr/>
              </p:nvCxnSpPr>
              <p:spPr>
                <a:xfrm flipH="1">
                  <a:off x="4379738" y="3167762"/>
                  <a:ext cx="4286" cy="27003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4312017" y="2584729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C</a:t>
                  </a:r>
                  <a:endParaRPr lang="ko-KR" altLang="en-US" sz="1200" b="1" dirty="0"/>
                </a:p>
              </p:txBody>
            </p:sp>
            <p:sp>
              <p:nvSpPr>
                <p:cNvPr id="22" name="TextBox 20"/>
                <p:cNvSpPr txBox="1"/>
                <p:nvPr/>
              </p:nvSpPr>
              <p:spPr>
                <a:xfrm>
                  <a:off x="3951976" y="2717712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B</a:t>
                  </a:r>
                  <a:endParaRPr lang="ko-KR" altLang="en-US" sz="1200" b="1" dirty="0"/>
                </a:p>
              </p:txBody>
            </p:sp>
            <p:sp>
              <p:nvSpPr>
                <p:cNvPr id="23" name="TextBox 21"/>
                <p:cNvSpPr txBox="1"/>
                <p:nvPr/>
              </p:nvSpPr>
              <p:spPr>
                <a:xfrm>
                  <a:off x="4312016" y="3160793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E</a:t>
                  </a:r>
                  <a:endParaRPr lang="ko-KR" altLang="en-US" sz="1200" b="1" dirty="0"/>
                </a:p>
              </p:txBody>
            </p:sp>
            <p:sp>
              <p:nvSpPr>
                <p:cNvPr id="24" name="TextBox 13"/>
                <p:cNvSpPr txBox="1"/>
                <p:nvPr/>
              </p:nvSpPr>
              <p:spPr>
                <a:xfrm>
                  <a:off x="3814511" y="2489226"/>
                  <a:ext cx="6415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 smtClean="0"/>
                    <a:t>C1815</a:t>
                  </a:r>
                  <a:endParaRPr lang="ko-KR" altLang="en-US" sz="1200" b="1" dirty="0"/>
                </a:p>
              </p:txBody>
            </p:sp>
          </p:grpSp>
        </p:grpSp>
        <p:grpSp>
          <p:nvGrpSpPr>
            <p:cNvPr id="11" name="그룹 44"/>
            <p:cNvGrpSpPr/>
            <p:nvPr/>
          </p:nvGrpSpPr>
          <p:grpSpPr>
            <a:xfrm rot="10800000">
              <a:off x="3317384" y="1476472"/>
              <a:ext cx="676120" cy="593648"/>
              <a:chOff x="5552064" y="3789040"/>
              <a:chExt cx="676120" cy="593648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5552064" y="4059488"/>
                <a:ext cx="67612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타원 12"/>
              <p:cNvSpPr/>
              <p:nvPr/>
            </p:nvSpPr>
            <p:spPr>
              <a:xfrm>
                <a:off x="5724128" y="3950640"/>
                <a:ext cx="432048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0800000">
                <a:off x="5604422" y="4105689"/>
                <a:ext cx="5517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LED1</a:t>
                </a:r>
                <a:endParaRPr lang="ko-KR" altLang="en-US" sz="1200" b="1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572870" y="3789040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+</a:t>
                </a:r>
                <a:endParaRPr lang="ko-KR" altLang="en-US" sz="1200" b="1" dirty="0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3501022" y="1939000"/>
            <a:ext cx="464434" cy="360040"/>
            <a:chOff x="2852950" y="1506952"/>
            <a:chExt cx="464434" cy="360040"/>
          </a:xfrm>
        </p:grpSpPr>
        <p:sp>
          <p:nvSpPr>
            <p:cNvPr id="32" name="직사각형 31"/>
            <p:cNvSpPr/>
            <p:nvPr/>
          </p:nvSpPr>
          <p:spPr>
            <a:xfrm flipH="1">
              <a:off x="2946880" y="1722976"/>
              <a:ext cx="370504" cy="144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52950" y="1506952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330</a:t>
              </a:r>
              <a:endParaRPr lang="ko-KR" altLang="en-US" sz="1200" b="1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411760" y="2924944"/>
            <a:ext cx="464434" cy="360040"/>
            <a:chOff x="1763688" y="2492896"/>
            <a:chExt cx="464434" cy="360040"/>
          </a:xfrm>
        </p:grpSpPr>
        <p:sp>
          <p:nvSpPr>
            <p:cNvPr id="35" name="직사각형 34"/>
            <p:cNvSpPr/>
            <p:nvPr/>
          </p:nvSpPr>
          <p:spPr>
            <a:xfrm flipH="1">
              <a:off x="1857618" y="2708920"/>
              <a:ext cx="370504" cy="144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63688" y="2492896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1k</a:t>
              </a:r>
              <a:endParaRPr lang="ko-KR" altLang="en-US" sz="1200" b="1" dirty="0"/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3317384" y="2216872"/>
            <a:ext cx="2880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5" idx="3"/>
          </p:cNvCxnSpPr>
          <p:nvPr/>
        </p:nvCxnSpPr>
        <p:spPr>
          <a:xfrm>
            <a:off x="2267744" y="3212976"/>
            <a:ext cx="2379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843808" y="3212976"/>
            <a:ext cx="3600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5400000">
            <a:off x="3239852" y="2312876"/>
            <a:ext cx="2088232" cy="1296144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설명선 3(강조선) 40"/>
          <p:cNvSpPr/>
          <p:nvPr/>
        </p:nvSpPr>
        <p:spPr>
          <a:xfrm>
            <a:off x="2463448" y="4621768"/>
            <a:ext cx="2088232" cy="576064"/>
          </a:xfrm>
          <a:prstGeom prst="accentCallout3">
            <a:avLst>
              <a:gd name="adj1" fmla="val 18750"/>
              <a:gd name="adj2" fmla="val -8333"/>
              <a:gd name="adj3" fmla="val 4640"/>
              <a:gd name="adj4" fmla="val -14974"/>
              <a:gd name="adj5" fmla="val -70725"/>
              <a:gd name="adj6" fmla="val -2557"/>
              <a:gd name="adj7" fmla="val -244009"/>
              <a:gd name="adj8" fmla="val 33996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수도꼭지 제어역할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스케치 코드작성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3779912" y="342900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</a:rPr>
              <a:t>전류가 흐름</a:t>
            </a:r>
            <a:endParaRPr lang="ko-KR" altLang="en-US" sz="160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915816" y="2781816"/>
            <a:ext cx="720080" cy="7200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설명선 3(강조선) 43"/>
          <p:cNvSpPr/>
          <p:nvPr/>
        </p:nvSpPr>
        <p:spPr>
          <a:xfrm>
            <a:off x="2627784" y="1268760"/>
            <a:ext cx="1584176" cy="432048"/>
          </a:xfrm>
          <a:prstGeom prst="accentCallout3">
            <a:avLst>
              <a:gd name="adj1" fmla="val 71661"/>
              <a:gd name="adj2" fmla="val -7846"/>
              <a:gd name="adj3" fmla="val 119280"/>
              <a:gd name="adj4" fmla="val -14487"/>
              <a:gd name="adj5" fmla="val 172664"/>
              <a:gd name="adj6" fmla="val -14720"/>
              <a:gd name="adj7" fmla="val 349180"/>
              <a:gd name="adj8" fmla="val 32536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트랜지스터는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스위치 작용을 함</a:t>
            </a:r>
            <a:endParaRPr lang="ko-KR" altLang="en-US" sz="1200" dirty="0"/>
          </a:p>
        </p:txBody>
      </p:sp>
      <p:sp>
        <p:nvSpPr>
          <p:cNvPr id="45" name="타원 44"/>
          <p:cNvSpPr/>
          <p:nvPr/>
        </p:nvSpPr>
        <p:spPr>
          <a:xfrm>
            <a:off x="4283968" y="1268760"/>
            <a:ext cx="72008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설명선 3(강조선) 45"/>
          <p:cNvSpPr/>
          <p:nvPr/>
        </p:nvSpPr>
        <p:spPr>
          <a:xfrm>
            <a:off x="5004048" y="2708920"/>
            <a:ext cx="2376264" cy="504056"/>
          </a:xfrm>
          <a:prstGeom prst="accentCallout3">
            <a:avLst>
              <a:gd name="adj1" fmla="val 18750"/>
              <a:gd name="adj2" fmla="val -8333"/>
              <a:gd name="adj3" fmla="val -44743"/>
              <a:gd name="adj4" fmla="val 5947"/>
              <a:gd name="adj5" fmla="val -86598"/>
              <a:gd name="adj6" fmla="val 7660"/>
              <a:gd name="adj7" fmla="val -162879"/>
              <a:gd name="adj8" fmla="val -15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외부 전압에 따라 고출력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전류를 이용하는 </a:t>
            </a:r>
            <a:r>
              <a:rPr lang="en-US" altLang="ko-KR" sz="1200" dirty="0" smtClean="0"/>
              <a:t>LED </a:t>
            </a:r>
            <a:r>
              <a:rPr lang="ko-KR" altLang="en-US" sz="1200" dirty="0" smtClean="0"/>
              <a:t>제어가능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760640" y="41490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정논리</a:t>
            </a:r>
            <a:endParaRPr lang="ko-KR" altLang="en-US" dirty="0"/>
          </a:p>
        </p:txBody>
      </p: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5808984" y="45091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05-5.ino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620688"/>
            <a:ext cx="461536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motor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HIGH);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정회전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LOW);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정지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115221"/>
            <a:ext cx="5832648" cy="3698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69" name="_x63972672" descr="EMB00001ef438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60648"/>
            <a:ext cx="3465686" cy="274653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4016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92360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05-5.ino(</a:t>
            </a:r>
            <a:r>
              <a:rPr lang="ko-KR" altLang="en-US" dirty="0" err="1" smtClean="0"/>
              <a:t>다른회로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620688"/>
            <a:ext cx="461536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motor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HIGH);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정회전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(motor, LOW);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정지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         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초 유지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717032"/>
            <a:ext cx="5904008" cy="2936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5220072" y="476672"/>
            <a:ext cx="3466800" cy="2746800"/>
            <a:chOff x="2195736" y="1052736"/>
            <a:chExt cx="3600400" cy="3346352"/>
          </a:xfrm>
        </p:grpSpPr>
        <p:sp>
          <p:nvSpPr>
            <p:cNvPr id="9" name="직사각형 5"/>
            <p:cNvSpPr/>
            <p:nvPr/>
          </p:nvSpPr>
          <p:spPr>
            <a:xfrm>
              <a:off x="2339752" y="2141648"/>
              <a:ext cx="1008112" cy="18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2195736" y="1781608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[</a:t>
              </a:r>
              <a:r>
                <a:rPr lang="ko-KR" altLang="en-US" dirty="0" err="1" smtClean="0"/>
                <a:t>아두이노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15816" y="1052736"/>
              <a:ext cx="118494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[TR]</a:t>
              </a:r>
            </a:p>
            <a:p>
              <a:pPr algn="ctr"/>
              <a:r>
                <a:rPr lang="ko-KR" altLang="en-US" sz="1300" dirty="0" smtClean="0"/>
                <a:t>모터드라이버</a:t>
              </a:r>
              <a:endParaRPr lang="ko-KR" altLang="en-US" sz="1300" dirty="0"/>
            </a:p>
          </p:txBody>
        </p:sp>
        <p:pic>
          <p:nvPicPr>
            <p:cNvPr id="12" name="그림 11" descr="2015-12-07 12;45;17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000" y="3941848"/>
              <a:ext cx="449619" cy="457240"/>
            </a:xfrm>
            <a:prstGeom prst="rect">
              <a:avLst/>
            </a:prstGeom>
          </p:spPr>
        </p:pic>
        <p:grpSp>
          <p:nvGrpSpPr>
            <p:cNvPr id="13" name="그룹 36"/>
            <p:cNvGrpSpPr/>
            <p:nvPr/>
          </p:nvGrpSpPr>
          <p:grpSpPr>
            <a:xfrm>
              <a:off x="4211960" y="1340768"/>
              <a:ext cx="437727" cy="864096"/>
              <a:chOff x="5051341" y="1637592"/>
              <a:chExt cx="437727" cy="864096"/>
            </a:xfrm>
          </p:grpSpPr>
          <p:sp>
            <p:nvSpPr>
              <p:cNvPr id="45" name="이등변 삼각형 16"/>
              <p:cNvSpPr/>
              <p:nvPr/>
            </p:nvSpPr>
            <p:spPr>
              <a:xfrm>
                <a:off x="5198470" y="1871200"/>
                <a:ext cx="144016" cy="16201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10"/>
              <p:cNvCxnSpPr/>
              <p:nvPr/>
            </p:nvCxnSpPr>
            <p:spPr>
              <a:xfrm>
                <a:off x="5270478" y="2033218"/>
                <a:ext cx="0" cy="4684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11"/>
              <p:cNvSpPr txBox="1"/>
              <p:nvPr/>
            </p:nvSpPr>
            <p:spPr>
              <a:xfrm>
                <a:off x="5051341" y="1637592"/>
                <a:ext cx="437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 smtClean="0"/>
                  <a:t>Vcc</a:t>
                </a:r>
                <a:endParaRPr lang="ko-KR" altLang="en-US" sz="1200" b="1" dirty="0"/>
              </a:p>
            </p:txBody>
          </p:sp>
        </p:grpSp>
        <p:grpSp>
          <p:nvGrpSpPr>
            <p:cNvPr id="14" name="그룹 56"/>
            <p:cNvGrpSpPr/>
            <p:nvPr/>
          </p:nvGrpSpPr>
          <p:grpSpPr>
            <a:xfrm>
              <a:off x="4355976" y="1628800"/>
              <a:ext cx="1440160" cy="1017404"/>
              <a:chOff x="3156764" y="1197924"/>
              <a:chExt cx="1440160" cy="1017404"/>
            </a:xfrm>
          </p:grpSpPr>
          <p:grpSp>
            <p:nvGrpSpPr>
              <p:cNvPr id="37" name="그룹 55"/>
              <p:cNvGrpSpPr/>
              <p:nvPr/>
            </p:nvGrpSpPr>
            <p:grpSpPr>
              <a:xfrm>
                <a:off x="3156764" y="1495248"/>
                <a:ext cx="1224136" cy="720080"/>
                <a:chOff x="3156764" y="1495248"/>
                <a:chExt cx="1224136" cy="720080"/>
              </a:xfrm>
            </p:grpSpPr>
            <p:cxnSp>
              <p:nvCxnSpPr>
                <p:cNvPr id="39" name="직선 연결선 38"/>
                <p:cNvCxnSpPr/>
                <p:nvPr/>
              </p:nvCxnSpPr>
              <p:spPr>
                <a:xfrm>
                  <a:off x="3228772" y="1766265"/>
                  <a:ext cx="67612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>
                  <a:off x="3156764" y="2002729"/>
                  <a:ext cx="748128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그룹 86"/>
                <p:cNvGrpSpPr/>
                <p:nvPr/>
              </p:nvGrpSpPr>
              <p:grpSpPr>
                <a:xfrm>
                  <a:off x="3660820" y="1495248"/>
                  <a:ext cx="720080" cy="720080"/>
                  <a:chOff x="4716016" y="1772816"/>
                  <a:chExt cx="720080" cy="720080"/>
                </a:xfrm>
              </p:grpSpPr>
              <p:sp>
                <p:nvSpPr>
                  <p:cNvPr id="43" name="타원 28"/>
                  <p:cNvSpPr/>
                  <p:nvPr/>
                </p:nvSpPr>
                <p:spPr>
                  <a:xfrm>
                    <a:off x="4716016" y="1772816"/>
                    <a:ext cx="720080" cy="7200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덧셈 기호 43"/>
                  <p:cNvSpPr/>
                  <p:nvPr/>
                </p:nvSpPr>
                <p:spPr>
                  <a:xfrm>
                    <a:off x="4932040" y="1988840"/>
                    <a:ext cx="288032" cy="288032"/>
                  </a:xfrm>
                  <a:prstGeom prst="mathPlu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2" name="TextBox 41"/>
                <p:cNvSpPr txBox="1"/>
                <p:nvPr/>
              </p:nvSpPr>
              <p:spPr>
                <a:xfrm>
                  <a:off x="3509562" y="1495248"/>
                  <a:ext cx="2952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 smtClean="0"/>
                    <a:t>+</a:t>
                  </a:r>
                  <a:endParaRPr lang="ko-KR" altLang="en-US" sz="1200" b="1" dirty="0"/>
                </a:p>
              </p:txBody>
            </p:sp>
          </p:grpSp>
          <p:sp>
            <p:nvSpPr>
              <p:cNvPr id="38" name="TextBox 6"/>
              <p:cNvSpPr txBox="1"/>
              <p:nvPr/>
            </p:nvSpPr>
            <p:spPr>
              <a:xfrm>
                <a:off x="3498546" y="1197924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[DC</a:t>
                </a:r>
                <a:r>
                  <a:rPr lang="ko-KR" altLang="en-US" dirty="0" smtClean="0"/>
                  <a:t>모터</a:t>
                </a:r>
                <a:r>
                  <a:rPr lang="en-US" altLang="ko-KR" dirty="0" smtClean="0"/>
                  <a:t>]</a:t>
                </a:r>
                <a:endParaRPr lang="ko-KR" altLang="en-US" dirty="0"/>
              </a:p>
            </p:txBody>
          </p:sp>
        </p:grpSp>
        <p:cxnSp>
          <p:nvCxnSpPr>
            <p:cNvPr id="15" name="직선 연결선 14"/>
            <p:cNvCxnSpPr/>
            <p:nvPr/>
          </p:nvCxnSpPr>
          <p:spPr>
            <a:xfrm flipH="1">
              <a:off x="4379738" y="3653816"/>
              <a:ext cx="4286" cy="27003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35"/>
            <p:cNvGrpSpPr/>
            <p:nvPr/>
          </p:nvGrpSpPr>
          <p:grpSpPr>
            <a:xfrm>
              <a:off x="2865904" y="2420888"/>
              <a:ext cx="1737464" cy="1460134"/>
              <a:chOff x="2862585" y="1977658"/>
              <a:chExt cx="1737464" cy="1460134"/>
            </a:xfrm>
          </p:grpSpPr>
          <p:sp>
            <p:nvSpPr>
              <p:cNvPr id="24" name="TextBox 13"/>
              <p:cNvSpPr txBox="1"/>
              <p:nvPr/>
            </p:nvSpPr>
            <p:spPr>
              <a:xfrm>
                <a:off x="2862585" y="2789720"/>
                <a:ext cx="5822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2</a:t>
                </a:r>
                <a:r>
                  <a:rPr lang="ko-KR" altLang="en-US" sz="1200" b="1" dirty="0" err="1" smtClean="0"/>
                  <a:t>번핀</a:t>
                </a:r>
                <a:endParaRPr lang="ko-KR" altLang="en-US" sz="1200" b="1" dirty="0"/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388310" y="1977658"/>
                <a:ext cx="0" cy="88407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3342196" y="2933736"/>
                <a:ext cx="89781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34"/>
              <p:cNvGrpSpPr/>
              <p:nvPr/>
            </p:nvGrpSpPr>
            <p:grpSpPr>
              <a:xfrm>
                <a:off x="3735952" y="2584729"/>
                <a:ext cx="864097" cy="853063"/>
                <a:chOff x="3735952" y="2584729"/>
                <a:chExt cx="864097" cy="853063"/>
              </a:xfrm>
            </p:grpSpPr>
            <p:grpSp>
              <p:nvGrpSpPr>
                <p:cNvPr id="28" name="그룹 51"/>
                <p:cNvGrpSpPr/>
                <p:nvPr/>
              </p:nvGrpSpPr>
              <p:grpSpPr>
                <a:xfrm>
                  <a:off x="4240008" y="2789720"/>
                  <a:ext cx="144016" cy="360040"/>
                  <a:chOff x="1619672" y="4149080"/>
                  <a:chExt cx="144016" cy="360040"/>
                </a:xfrm>
              </p:grpSpPr>
              <p:cxnSp>
                <p:nvCxnSpPr>
                  <p:cNvPr id="34" name="직선 연결선 33"/>
                  <p:cNvCxnSpPr/>
                  <p:nvPr/>
                </p:nvCxnSpPr>
                <p:spPr>
                  <a:xfrm>
                    <a:off x="1619672" y="4149080"/>
                    <a:ext cx="0" cy="36004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/>
                  <p:cNvCxnSpPr/>
                  <p:nvPr/>
                </p:nvCxnSpPr>
                <p:spPr>
                  <a:xfrm flipV="1">
                    <a:off x="1619672" y="4221088"/>
                    <a:ext cx="135632" cy="8039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화살표 연결선 35"/>
                  <p:cNvCxnSpPr/>
                  <p:nvPr/>
                </p:nvCxnSpPr>
                <p:spPr>
                  <a:xfrm>
                    <a:off x="1619672" y="4293096"/>
                    <a:ext cx="144016" cy="216024"/>
                  </a:xfrm>
                  <a:prstGeom prst="straightConnector1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직선 연결선 28"/>
                <p:cNvCxnSpPr/>
                <p:nvPr/>
              </p:nvCxnSpPr>
              <p:spPr>
                <a:xfrm flipH="1">
                  <a:off x="4379738" y="3167762"/>
                  <a:ext cx="4286" cy="27003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4312017" y="2584729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C</a:t>
                  </a:r>
                  <a:endParaRPr lang="ko-KR" altLang="en-US" sz="1200" b="1" dirty="0"/>
                </a:p>
              </p:txBody>
            </p:sp>
            <p:sp>
              <p:nvSpPr>
                <p:cNvPr id="31" name="TextBox 20"/>
                <p:cNvSpPr txBox="1"/>
                <p:nvPr/>
              </p:nvSpPr>
              <p:spPr>
                <a:xfrm>
                  <a:off x="3951976" y="2717712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B</a:t>
                  </a:r>
                  <a:endParaRPr lang="ko-KR" altLang="en-US" sz="1200" b="1" dirty="0"/>
                </a:p>
              </p:txBody>
            </p:sp>
            <p:sp>
              <p:nvSpPr>
                <p:cNvPr id="32" name="TextBox 21"/>
                <p:cNvSpPr txBox="1"/>
                <p:nvPr/>
              </p:nvSpPr>
              <p:spPr>
                <a:xfrm>
                  <a:off x="4312016" y="3160793"/>
                  <a:ext cx="2880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E</a:t>
                  </a:r>
                  <a:endParaRPr lang="ko-KR" altLang="en-US" sz="1200" b="1" dirty="0"/>
                </a:p>
              </p:txBody>
            </p:sp>
            <p:sp>
              <p:nvSpPr>
                <p:cNvPr id="33" name="TextBox 13"/>
                <p:cNvSpPr txBox="1"/>
                <p:nvPr/>
              </p:nvSpPr>
              <p:spPr>
                <a:xfrm>
                  <a:off x="3735952" y="3077752"/>
                  <a:ext cx="6415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 smtClean="0"/>
                    <a:t>C1815</a:t>
                  </a:r>
                  <a:endParaRPr lang="ko-KR" altLang="en-US" sz="1200" b="1" dirty="0"/>
                </a:p>
              </p:txBody>
            </p:sp>
          </p:grpSp>
        </p:grpSp>
        <p:grpSp>
          <p:nvGrpSpPr>
            <p:cNvPr id="17" name="그룹 44"/>
            <p:cNvGrpSpPr/>
            <p:nvPr/>
          </p:nvGrpSpPr>
          <p:grpSpPr>
            <a:xfrm rot="5400000">
              <a:off x="3633975" y="2086980"/>
              <a:ext cx="763608" cy="449630"/>
              <a:chOff x="5493211" y="3717034"/>
              <a:chExt cx="763608" cy="449630"/>
            </a:xfrm>
          </p:grpSpPr>
          <p:cxnSp>
            <p:nvCxnSpPr>
              <p:cNvPr id="20" name="직선 연결선 19"/>
              <p:cNvCxnSpPr/>
              <p:nvPr/>
            </p:nvCxnSpPr>
            <p:spPr>
              <a:xfrm>
                <a:off x="5552064" y="4059488"/>
                <a:ext cx="67612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/>
              <p:cNvSpPr/>
              <p:nvPr/>
            </p:nvSpPr>
            <p:spPr>
              <a:xfrm>
                <a:off x="5724128" y="3950640"/>
                <a:ext cx="432048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93211" y="3717034"/>
                <a:ext cx="551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LED1</a:t>
                </a:r>
                <a:endParaRPr lang="ko-KR" altLang="en-US" sz="12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61545" y="3784666"/>
                <a:ext cx="295274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+</a:t>
                </a:r>
                <a:endParaRPr lang="ko-KR" altLang="en-US" sz="1200" b="1" dirty="0"/>
              </a:p>
            </p:txBody>
          </p:sp>
        </p:grpSp>
        <p:cxnSp>
          <p:nvCxnSpPr>
            <p:cNvPr id="18" name="직선 연결선 17"/>
            <p:cNvCxnSpPr/>
            <p:nvPr/>
          </p:nvCxnSpPr>
          <p:spPr>
            <a:xfrm>
              <a:off x="3923928" y="198884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893448" y="266828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07504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정논리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155848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06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디지털 입력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3474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1k-1, 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1k-1, 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6-3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6-4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millis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Serial.println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while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1340768"/>
            <a:ext cx="600997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PUL_D_val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PUL_D_val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HIGH) {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76256" y="3861048"/>
            <a:ext cx="220605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참고내용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floating state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결정 짓지 못하는 </a:t>
            </a:r>
            <a:endParaRPr lang="en-US" altLang="ko-KR" dirty="0" smtClean="0"/>
          </a:p>
          <a:p>
            <a:r>
              <a:rPr lang="ko-KR" altLang="en-US" dirty="0" smtClean="0"/>
              <a:t> 상태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풀다운저항사용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980728"/>
            <a:ext cx="563006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PUL_U_val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PUL_U_val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LOW) {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16632"/>
            <a:ext cx="4267200" cy="320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76256" y="3861048"/>
            <a:ext cx="220605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참고내용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floating state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결정 짓지 못하는 </a:t>
            </a:r>
            <a:endParaRPr lang="en-US" altLang="ko-KR" dirty="0" smtClean="0"/>
          </a:p>
          <a:p>
            <a:r>
              <a:rPr lang="ko-KR" altLang="en-US" dirty="0" smtClean="0"/>
              <a:t> 상태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풀업저항사용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550343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INPUT_PULLUP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SW_input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LOW) {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LED_output,LOW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                         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//SW-OFF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LED_output,HIGH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76256" y="3861048"/>
            <a:ext cx="220605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참고내용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floating state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결정 짓지 못하는 </a:t>
            </a:r>
            <a:endParaRPr lang="en-US" altLang="ko-KR" dirty="0" smtClean="0"/>
          </a:p>
          <a:p>
            <a:r>
              <a:rPr lang="ko-KR" altLang="en-US" dirty="0" smtClean="0"/>
              <a:t> 상태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내부풀업사용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06-4.ino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36712"/>
            <a:ext cx="5503430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duration;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INPUT_PULLUP);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== LOW)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millis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switchPin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== LOW) 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duration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millis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-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startTime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(duration);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0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4077072"/>
            <a:ext cx="3419873" cy="2780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07. 1k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276872"/>
            <a:ext cx="4673809" cy="160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07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아날로그 입력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402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Delay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 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map,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Serial.println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 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7-3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ko-KR" altLang="en-US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map,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10k, 330-8, LED-8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7-4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map, delay</a:t>
                      </a: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switch…case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CDS-1, 10k-1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33265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아날로그 입력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836712"/>
            <a:ext cx="4237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ADC(Analog to Digital Converter)</a:t>
            </a:r>
          </a:p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아날로그 입력 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6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개 핀 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(A0, A1, A2, A3, A4, A5)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1702549"/>
            <a:ext cx="342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Consolas" pitchFamily="49" charset="0"/>
                <a:cs typeface="Consolas" pitchFamily="49" charset="0"/>
              </a:rPr>
              <a:t>analogRead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함수는 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dirty="0" err="1" smtClean="0">
                <a:latin typeface="Consolas" pitchFamily="49" charset="0"/>
                <a:cs typeface="Consolas" pitchFamily="49" charset="0"/>
              </a:rPr>
              <a:t>pinMode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에서 설정 필요 없음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.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그룹 47"/>
          <p:cNvGrpSpPr/>
          <p:nvPr/>
        </p:nvGrpSpPr>
        <p:grpSpPr>
          <a:xfrm>
            <a:off x="755576" y="2348880"/>
            <a:ext cx="3960440" cy="1296144"/>
            <a:chOff x="2195736" y="4509120"/>
            <a:chExt cx="3960440" cy="1296144"/>
          </a:xfrm>
        </p:grpSpPr>
        <p:sp>
          <p:nvSpPr>
            <p:cNvPr id="33" name="오른쪽 화살표 32"/>
            <p:cNvSpPr/>
            <p:nvPr/>
          </p:nvSpPr>
          <p:spPr>
            <a:xfrm>
              <a:off x="3035464" y="4653136"/>
              <a:ext cx="79208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39752" y="4653136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0V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11960" y="465313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3035464" y="5291916"/>
              <a:ext cx="79208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9752" y="5291916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5V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11960" y="529191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1023</a:t>
              </a:r>
              <a:endParaRPr lang="ko-KR" altLang="en-US" dirty="0"/>
            </a:p>
          </p:txBody>
        </p:sp>
        <p:grpSp>
          <p:nvGrpSpPr>
            <p:cNvPr id="5" name="그룹 45"/>
            <p:cNvGrpSpPr/>
            <p:nvPr/>
          </p:nvGrpSpPr>
          <p:grpSpPr>
            <a:xfrm>
              <a:off x="4860032" y="4676943"/>
              <a:ext cx="1150387" cy="840289"/>
              <a:chOff x="5436096" y="5147900"/>
              <a:chExt cx="1150387" cy="840289"/>
            </a:xfrm>
          </p:grpSpPr>
          <p:grpSp>
            <p:nvGrpSpPr>
              <p:cNvPr id="11" name="그룹 43"/>
              <p:cNvGrpSpPr/>
              <p:nvPr/>
            </p:nvGrpSpPr>
            <p:grpSpPr>
              <a:xfrm>
                <a:off x="5436096" y="5147900"/>
                <a:ext cx="725972" cy="840289"/>
                <a:chOff x="5436096" y="5147900"/>
                <a:chExt cx="725972" cy="840289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5436096" y="5157192"/>
                  <a:ext cx="52450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dirty="0" smtClean="0"/>
                    <a:t>2</a:t>
                  </a:r>
                  <a:endParaRPr lang="ko-KR" altLang="en-US" sz="48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724128" y="5147900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10</a:t>
                  </a:r>
                  <a:endParaRPr lang="ko-KR" altLang="en-US" dirty="0"/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5940152" y="5445224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단계</a:t>
                </a:r>
                <a:endParaRPr lang="ko-KR" altLang="en-US" dirty="0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2195736" y="4509120"/>
              <a:ext cx="3960440" cy="12961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51520" y="3861048"/>
            <a:ext cx="4314184" cy="2451616"/>
            <a:chOff x="4648563" y="980728"/>
            <a:chExt cx="4314184" cy="2451616"/>
          </a:xfrm>
        </p:grpSpPr>
        <p:sp>
          <p:nvSpPr>
            <p:cNvPr id="40" name="직사각형 39"/>
            <p:cNvSpPr/>
            <p:nvPr/>
          </p:nvSpPr>
          <p:spPr>
            <a:xfrm>
              <a:off x="4757411" y="1340768"/>
              <a:ext cx="1008112" cy="18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48563" y="980728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[</a:t>
              </a:r>
              <a:r>
                <a:rPr lang="ko-KR" altLang="en-US" dirty="0" err="1" smtClean="0"/>
                <a:t>아두이노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09476" y="2287905"/>
              <a:ext cx="691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A0</a:t>
              </a:r>
              <a:r>
                <a:rPr lang="ko-KR" altLang="en-US" sz="1200" b="1" dirty="0" err="1" smtClean="0"/>
                <a:t>번핀</a:t>
              </a:r>
              <a:endParaRPr lang="en-US" altLang="ko-KR" sz="1200" b="1" dirty="0" smtClean="0"/>
            </a:p>
            <a:p>
              <a:r>
                <a:rPr lang="en-US" altLang="ko-KR" sz="1200" b="1" dirty="0" smtClean="0"/>
                <a:t>(0)</a:t>
              </a:r>
              <a:endParaRPr lang="ko-KR" altLang="en-US" sz="1200" b="1" dirty="0"/>
            </a:p>
          </p:txBody>
        </p:sp>
        <p:pic>
          <p:nvPicPr>
            <p:cNvPr id="46" name="그림 45" descr="2015-12-07 12;45;17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1531" y="2975104"/>
              <a:ext cx="449619" cy="457240"/>
            </a:xfrm>
            <a:prstGeom prst="rect">
              <a:avLst/>
            </a:prstGeom>
          </p:spPr>
        </p:pic>
        <p:grpSp>
          <p:nvGrpSpPr>
            <p:cNvPr id="48" name="그룹 22"/>
            <p:cNvGrpSpPr/>
            <p:nvPr/>
          </p:nvGrpSpPr>
          <p:grpSpPr>
            <a:xfrm>
              <a:off x="6376755" y="1556792"/>
              <a:ext cx="144016" cy="432048"/>
              <a:chOff x="3419872" y="980728"/>
              <a:chExt cx="216024" cy="576064"/>
            </a:xfrm>
          </p:grpSpPr>
          <p:sp>
            <p:nvSpPr>
              <p:cNvPr id="75" name="이등변 삼각형 16"/>
              <p:cNvSpPr/>
              <p:nvPr/>
            </p:nvSpPr>
            <p:spPr>
              <a:xfrm>
                <a:off x="3419872" y="980728"/>
                <a:ext cx="216024" cy="21602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/>
              <p:cNvCxnSpPr/>
              <p:nvPr/>
            </p:nvCxnSpPr>
            <p:spPr>
              <a:xfrm flipH="1">
                <a:off x="3521455" y="1196752"/>
                <a:ext cx="6429" cy="3600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/>
            <p:cNvSpPr txBox="1"/>
            <p:nvPr/>
          </p:nvSpPr>
          <p:spPr>
            <a:xfrm>
              <a:off x="6269579" y="1323184"/>
              <a:ext cx="564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5V</a:t>
              </a:r>
              <a:endParaRPr lang="ko-KR" altLang="en-US" sz="12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03657" y="2575937"/>
              <a:ext cx="375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R2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387219" y="1988840"/>
              <a:ext cx="13355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5772643" y="2385720"/>
              <a:ext cx="67612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6439971" y="2204864"/>
              <a:ext cx="8792" cy="7920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6387219" y="2564904"/>
              <a:ext cx="13355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503657" y="1916832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 R1</a:t>
              </a:r>
            </a:p>
          </p:txBody>
        </p:sp>
        <p:grpSp>
          <p:nvGrpSpPr>
            <p:cNvPr id="56" name="그룹 133"/>
            <p:cNvGrpSpPr/>
            <p:nvPr/>
          </p:nvGrpSpPr>
          <p:grpSpPr>
            <a:xfrm>
              <a:off x="7020272" y="1916832"/>
              <a:ext cx="1942475" cy="729372"/>
              <a:chOff x="5149805" y="5085184"/>
              <a:chExt cx="1942475" cy="72937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5149805" y="5158933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입력</a:t>
                </a:r>
                <a:endParaRPr lang="en-US" altLang="ko-KR" dirty="0" smtClean="0"/>
              </a:p>
              <a:p>
                <a:r>
                  <a:rPr lang="ko-KR" altLang="en-US" dirty="0" smtClean="0"/>
                  <a:t>전압</a:t>
                </a:r>
                <a:endParaRPr lang="ko-KR" altLang="en-US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635110" y="5249520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=</a:t>
                </a:r>
                <a:endParaRPr lang="ko-KR" altLang="en-US" dirty="0"/>
              </a:p>
            </p:txBody>
          </p:sp>
          <p:grpSp>
            <p:nvGrpSpPr>
              <p:cNvPr id="60" name="그룹 118"/>
              <p:cNvGrpSpPr/>
              <p:nvPr/>
            </p:nvGrpSpPr>
            <p:grpSpPr>
              <a:xfrm>
                <a:off x="6032480" y="5085184"/>
                <a:ext cx="411728" cy="369332"/>
                <a:chOff x="6156176" y="4149080"/>
                <a:chExt cx="411728" cy="369332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6156176" y="4149080"/>
                  <a:ext cx="3257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R</a:t>
                  </a:r>
                  <a:endParaRPr lang="ko-KR" altLang="en-US" dirty="0"/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6298278" y="4221088"/>
                  <a:ext cx="26962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/>
                    <a:t>2</a:t>
                  </a:r>
                  <a:endParaRPr lang="ko-KR" altLang="en-US" sz="1200" dirty="0"/>
                </a:p>
              </p:txBody>
            </p:sp>
          </p:grpSp>
          <p:cxnSp>
            <p:nvCxnSpPr>
              <p:cNvPr id="61" name="직선 연결선 60"/>
              <p:cNvCxnSpPr/>
              <p:nvPr/>
            </p:nvCxnSpPr>
            <p:spPr>
              <a:xfrm>
                <a:off x="5940152" y="5445224"/>
                <a:ext cx="6480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그룹 119"/>
              <p:cNvGrpSpPr/>
              <p:nvPr/>
            </p:nvGrpSpPr>
            <p:grpSpPr>
              <a:xfrm>
                <a:off x="5868144" y="5445224"/>
                <a:ext cx="411728" cy="369332"/>
                <a:chOff x="6156176" y="4149080"/>
                <a:chExt cx="411728" cy="369332"/>
              </a:xfrm>
            </p:grpSpPr>
            <p:sp>
              <p:nvSpPr>
                <p:cNvPr id="71" name="TextBox 70"/>
                <p:cNvSpPr txBox="1"/>
                <p:nvPr/>
              </p:nvSpPr>
              <p:spPr>
                <a:xfrm>
                  <a:off x="6156176" y="4149080"/>
                  <a:ext cx="3257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R</a:t>
                  </a:r>
                  <a:endParaRPr lang="ko-KR" altLang="en-US" dirty="0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6298278" y="4221088"/>
                  <a:ext cx="26962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/>
                    <a:t>1</a:t>
                  </a:r>
                  <a:endParaRPr lang="ko-KR" altLang="en-US" sz="1200" dirty="0"/>
                </a:p>
              </p:txBody>
            </p:sp>
          </p:grpSp>
          <p:grpSp>
            <p:nvGrpSpPr>
              <p:cNvPr id="63" name="그룹 122"/>
              <p:cNvGrpSpPr/>
              <p:nvPr/>
            </p:nvGrpSpPr>
            <p:grpSpPr>
              <a:xfrm>
                <a:off x="6228184" y="5445224"/>
                <a:ext cx="411728" cy="369332"/>
                <a:chOff x="6156176" y="4149080"/>
                <a:chExt cx="411728" cy="369332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6156176" y="4149080"/>
                  <a:ext cx="3257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R</a:t>
                  </a:r>
                  <a:endParaRPr lang="ko-KR" altLang="en-US" dirty="0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6298278" y="4221088"/>
                  <a:ext cx="26962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/>
                    <a:t>2</a:t>
                  </a:r>
                  <a:endParaRPr lang="ko-KR" altLang="en-US" sz="1200" dirty="0"/>
                </a:p>
              </p:txBody>
            </p:sp>
          </p:grpSp>
          <p:sp>
            <p:nvSpPr>
              <p:cNvPr id="64" name="TextBox 63"/>
              <p:cNvSpPr txBox="1"/>
              <p:nvPr/>
            </p:nvSpPr>
            <p:spPr>
              <a:xfrm>
                <a:off x="6084168" y="5445224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+</a:t>
                </a:r>
                <a:endParaRPr lang="ko-KR" alt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516216" y="5302076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*</a:t>
                </a:r>
                <a:endParaRPr lang="ko-KR" altLang="en-US" dirty="0"/>
              </a:p>
            </p:txBody>
          </p:sp>
          <p:grpSp>
            <p:nvGrpSpPr>
              <p:cNvPr id="66" name="그룹 130"/>
              <p:cNvGrpSpPr/>
              <p:nvPr/>
            </p:nvGrpSpPr>
            <p:grpSpPr>
              <a:xfrm>
                <a:off x="6621242" y="5259680"/>
                <a:ext cx="471038" cy="369332"/>
                <a:chOff x="6156176" y="4149080"/>
                <a:chExt cx="471038" cy="369332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6156176" y="4149080"/>
                  <a:ext cx="330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V</a:t>
                  </a:r>
                  <a:endParaRPr lang="ko-KR" altLang="en-US" dirty="0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6298278" y="4221088"/>
                  <a:ext cx="3289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/>
                    <a:t>cc</a:t>
                  </a:r>
                  <a:endParaRPr lang="ko-KR" altLang="en-US" sz="1200" dirty="0"/>
                </a:p>
              </p:txBody>
            </p:sp>
          </p:grpSp>
        </p:grpSp>
        <p:cxnSp>
          <p:nvCxnSpPr>
            <p:cNvPr id="57" name="직선 화살표 연결선 56"/>
            <p:cNvCxnSpPr/>
            <p:nvPr/>
          </p:nvCxnSpPr>
          <p:spPr>
            <a:xfrm flipV="1">
              <a:off x="6516216" y="2204864"/>
              <a:ext cx="576064" cy="216024"/>
            </a:xfrm>
            <a:prstGeom prst="straightConnector1">
              <a:avLst/>
            </a:prstGeom>
            <a:ln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/>
          <p:cNvGrpSpPr/>
          <p:nvPr/>
        </p:nvGrpSpPr>
        <p:grpSpPr>
          <a:xfrm>
            <a:off x="4864587" y="3861048"/>
            <a:ext cx="2443717" cy="2451616"/>
            <a:chOff x="1259632" y="1052736"/>
            <a:chExt cx="2443717" cy="2451616"/>
          </a:xfrm>
        </p:grpSpPr>
        <p:sp>
          <p:nvSpPr>
            <p:cNvPr id="78" name="직사각형 77"/>
            <p:cNvSpPr/>
            <p:nvPr/>
          </p:nvSpPr>
          <p:spPr>
            <a:xfrm>
              <a:off x="1368480" y="1412776"/>
              <a:ext cx="1008112" cy="18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259632" y="105273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[</a:t>
              </a:r>
              <a:r>
                <a:rPr lang="ko-KR" altLang="en-US" dirty="0" err="1" smtClean="0"/>
                <a:t>아두이노</a:t>
              </a:r>
              <a:r>
                <a:rPr lang="en-US" altLang="ko-KR" dirty="0" smtClean="0"/>
                <a:t>]</a:t>
              </a:r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720545" y="2359913"/>
              <a:ext cx="691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A0</a:t>
              </a:r>
              <a:r>
                <a:rPr lang="ko-KR" altLang="en-US" sz="1200" b="1" dirty="0" err="1" smtClean="0"/>
                <a:t>번핀</a:t>
              </a:r>
              <a:endParaRPr lang="en-US" altLang="ko-KR" sz="1200" b="1" dirty="0" smtClean="0"/>
            </a:p>
            <a:p>
              <a:r>
                <a:rPr lang="en-US" altLang="ko-KR" sz="1200" b="1" dirty="0" smtClean="0"/>
                <a:t>(0)</a:t>
              </a:r>
              <a:endParaRPr lang="ko-KR" altLang="en-US" sz="1200" b="1" dirty="0"/>
            </a:p>
          </p:txBody>
        </p:sp>
        <p:pic>
          <p:nvPicPr>
            <p:cNvPr id="81" name="그림 80" descr="2015-12-07 12;45;17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2600" y="3047112"/>
              <a:ext cx="449619" cy="457240"/>
            </a:xfrm>
            <a:prstGeom prst="rect">
              <a:avLst/>
            </a:prstGeom>
          </p:spPr>
        </p:pic>
        <p:grpSp>
          <p:nvGrpSpPr>
            <p:cNvPr id="82" name="그룹 22"/>
            <p:cNvGrpSpPr/>
            <p:nvPr/>
          </p:nvGrpSpPr>
          <p:grpSpPr>
            <a:xfrm>
              <a:off x="2987824" y="1628800"/>
              <a:ext cx="144016" cy="432048"/>
              <a:chOff x="3419872" y="980728"/>
              <a:chExt cx="216024" cy="576064"/>
            </a:xfrm>
          </p:grpSpPr>
          <p:sp>
            <p:nvSpPr>
              <p:cNvPr id="90" name="이등변 삼각형 16"/>
              <p:cNvSpPr/>
              <p:nvPr/>
            </p:nvSpPr>
            <p:spPr>
              <a:xfrm>
                <a:off x="3419872" y="980728"/>
                <a:ext cx="216024" cy="21602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1" name="직선 연결선 90"/>
              <p:cNvCxnSpPr/>
              <p:nvPr/>
            </p:nvCxnSpPr>
            <p:spPr>
              <a:xfrm flipH="1">
                <a:off x="3521455" y="1196752"/>
                <a:ext cx="6429" cy="3600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>
              <a:off x="2880648" y="1395192"/>
              <a:ext cx="564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5V</a:t>
              </a:r>
              <a:endParaRPr lang="ko-KR" altLang="en-US" sz="12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114726" y="2647945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10k</a:t>
              </a: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998288" y="2060848"/>
              <a:ext cx="13355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383712" y="2457728"/>
              <a:ext cx="67612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3051040" y="2276872"/>
              <a:ext cx="8792" cy="7920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2998288" y="2636912"/>
              <a:ext cx="13355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114726" y="1988840"/>
              <a:ext cx="5886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 CDS</a:t>
              </a:r>
            </a:p>
            <a:p>
              <a:r>
                <a:rPr lang="en-US" altLang="ko-KR" sz="1200" b="1" dirty="0" smtClean="0"/>
                <a:t>(LDR)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1932373" y="188640"/>
            <a:ext cx="30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실생활에 이용할 수 있는 </a:t>
            </a:r>
            <a:r>
              <a:rPr lang="ko-KR" altLang="en-US" sz="1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여러가지</a:t>
            </a:r>
            <a:r>
              <a:rPr lang="ko-KR" alt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센서</a:t>
            </a:r>
            <a:endParaRPr lang="en-US" altLang="ko-KR" sz="12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가변저항이 센서 동작 원리가 동일</a:t>
            </a:r>
            <a:endParaRPr lang="ko-KR" altLang="en-US" sz="12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5508104" y="2636912"/>
            <a:ext cx="3456384" cy="576064"/>
            <a:chOff x="5508104" y="2636912"/>
            <a:chExt cx="3456384" cy="576064"/>
          </a:xfrm>
        </p:grpSpPr>
        <p:sp>
          <p:nvSpPr>
            <p:cNvPr id="93" name="설명선 3(강조선) 92"/>
            <p:cNvSpPr/>
            <p:nvPr/>
          </p:nvSpPr>
          <p:spPr>
            <a:xfrm>
              <a:off x="5580112" y="2636912"/>
              <a:ext cx="3384376" cy="576064"/>
            </a:xfrm>
            <a:prstGeom prst="accentCallout3">
              <a:avLst>
                <a:gd name="adj1" fmla="val 98116"/>
                <a:gd name="adj2" fmla="val -1929"/>
                <a:gd name="adj3" fmla="val 198096"/>
                <a:gd name="adj4" fmla="val 62010"/>
                <a:gd name="adj5" fmla="val 336027"/>
                <a:gd name="adj6" fmla="val 40978"/>
                <a:gd name="adj7" fmla="val 389267"/>
                <a:gd name="adj8" fmla="val 34029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tx1"/>
                  </a:solidFill>
                </a:rPr>
                <a:t>밝으면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저항값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低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Vin 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高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수치값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高</a:t>
              </a:r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tx1"/>
                  </a:solidFill>
                </a:rPr>
                <a:t>어두움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저항값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高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Vin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低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=&gt;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수치값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低</a:t>
              </a:r>
              <a:endParaRPr lang="en-US" altLang="ko-KR" sz="12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508104" y="2636912"/>
              <a:ext cx="345638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980728"/>
            <a:ext cx="55034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val_time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3265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980728"/>
            <a:ext cx="588334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percent;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percent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(percent);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-percent);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(percent);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3265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76256" y="3933056"/>
            <a:ext cx="1906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PWM</a:t>
            </a:r>
            <a:r>
              <a:rPr lang="ko-KR" altLang="en-US" dirty="0" err="1" smtClean="0"/>
              <a:t>신호만들기</a:t>
            </a:r>
            <a:endParaRPr lang="en-US" altLang="ko-KR" dirty="0" smtClean="0"/>
          </a:p>
          <a:p>
            <a:r>
              <a:rPr lang="en-US" altLang="ko-KR" dirty="0" smtClean="0"/>
              <a:t>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r>
              <a:rPr lang="ko-KR" altLang="en-US" dirty="0" smtClean="0"/>
              <a:t>변화시키기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07-3.ino</a:t>
            </a: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20" y="579452"/>
            <a:ext cx="445827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POT = A0;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LED_ON = LOW;</a:t>
            </a: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LED_OFF = HIGH;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933056"/>
            <a:ext cx="67437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90639" y="1124744"/>
            <a:ext cx="5253361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(POT);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led_level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(pin[led],LED_ON);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else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(pin[led],LED_OFF);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07-4.ino</a:t>
            </a:r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836712"/>
            <a:ext cx="669285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sensorMin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실험치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sensorMax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4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실험치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CDS = A0;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sensor_val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(CDS);</a:t>
            </a:r>
          </a:p>
          <a:p>
            <a:pPr fontAlgn="t"/>
            <a:r>
              <a:rPr lang="fr-FR" altLang="ko-KR" sz="1600" dirty="0" smtClean="0">
                <a:solidFill>
                  <a:srgbClr val="A71D5D"/>
                </a:solidFill>
                <a:latin typeface="Consolas"/>
              </a:rPr>
              <a:t>  int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range =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(sensor_val, sensorMin, sensorMax,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switch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(range)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"dark"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"dim"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 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"medium"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case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: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"bright"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break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입력 안정화를 위한 지연시간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44624"/>
            <a:ext cx="3988949" cy="2976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717032"/>
            <a:ext cx="3995936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08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아날로그 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2560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8-1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8-2-1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피에조부저</a:t>
                      </a:r>
                      <a:endParaRPr lang="en-US" altLang="ko-KR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스피커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) - 1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8-2-2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ko-KR" altLang="en-US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tone, delay, sin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#define,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피에조부저</a:t>
                      </a:r>
                      <a:endParaRPr lang="en-US" altLang="ko-KR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스피커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) - 1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아날로그 출력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4" y="980728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PWM 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사용 핀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6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개 핀 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( 3, 5, 6, 9, 10, 11)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1702549"/>
            <a:ext cx="342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Consolas" pitchFamily="49" charset="0"/>
                <a:cs typeface="Consolas" pitchFamily="49" charset="0"/>
              </a:rPr>
              <a:t>analogWrite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함수는 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dirty="0" err="1" smtClean="0">
                <a:latin typeface="Consolas" pitchFamily="49" charset="0"/>
                <a:cs typeface="Consolas" pitchFamily="49" charset="0"/>
              </a:rPr>
              <a:t>pinMode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에서 설정 필요 없음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.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691680" y="2564904"/>
            <a:ext cx="3240360" cy="1233428"/>
            <a:chOff x="1691680" y="3573016"/>
            <a:chExt cx="3240360" cy="1233428"/>
          </a:xfrm>
        </p:grpSpPr>
        <p:sp>
          <p:nvSpPr>
            <p:cNvPr id="8" name="직사각형 7"/>
            <p:cNvSpPr/>
            <p:nvPr/>
          </p:nvSpPr>
          <p:spPr>
            <a:xfrm>
              <a:off x="1691680" y="3573016"/>
              <a:ext cx="57606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71800" y="3573016"/>
              <a:ext cx="864096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51920" y="3573016"/>
              <a:ext cx="144016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691680" y="429309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771800" y="429309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3851920" y="429309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932040" y="429309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763688" y="4437112"/>
              <a:ext cx="93610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2843808" y="4437112"/>
              <a:ext cx="93610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3923928" y="4437112"/>
              <a:ext cx="93610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051720" y="443711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31840" y="443711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63902" y="443711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2267744" y="414908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10" idx="2"/>
            </p:cNvCxnSpPr>
            <p:nvPr/>
          </p:nvCxnSpPr>
          <p:spPr>
            <a:xfrm>
              <a:off x="3635896" y="4149080"/>
              <a:ext cx="28803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3995936" y="4149080"/>
              <a:ext cx="93610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547664" y="3862789"/>
            <a:ext cx="6038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같은 주기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(T)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 내의 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High-Level </a:t>
            </a:r>
            <a:r>
              <a:rPr lang="ko-KR" altLang="en-US" dirty="0" err="1" smtClean="0">
                <a:latin typeface="Consolas" pitchFamily="49" charset="0"/>
                <a:cs typeface="Consolas" pitchFamily="49" charset="0"/>
              </a:rPr>
              <a:t>점유폭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(duty rate)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을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이용해 출력 전압 값 조절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.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547664" y="4653136"/>
            <a:ext cx="3960440" cy="1296144"/>
            <a:chOff x="2195736" y="4509120"/>
            <a:chExt cx="3960440" cy="1296144"/>
          </a:xfrm>
        </p:grpSpPr>
        <p:sp>
          <p:nvSpPr>
            <p:cNvPr id="33" name="오른쪽 화살표 32"/>
            <p:cNvSpPr/>
            <p:nvPr/>
          </p:nvSpPr>
          <p:spPr>
            <a:xfrm>
              <a:off x="3035464" y="4653136"/>
              <a:ext cx="79208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39752" y="465313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11960" y="4653136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0V</a:t>
              </a:r>
              <a:endParaRPr lang="ko-KR" altLang="en-US" dirty="0"/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3035464" y="5291916"/>
              <a:ext cx="79208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9752" y="529191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255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11960" y="5291916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5V</a:t>
              </a:r>
              <a:endParaRPr lang="ko-KR" altLang="en-US" dirty="0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4860032" y="4676943"/>
              <a:ext cx="1150387" cy="840289"/>
              <a:chOff x="5436096" y="5147900"/>
              <a:chExt cx="1150387" cy="840289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5436096" y="5147900"/>
                <a:ext cx="599336" cy="840289"/>
                <a:chOff x="5436096" y="5147900"/>
                <a:chExt cx="599336" cy="840289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5436096" y="5157192"/>
                  <a:ext cx="52450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dirty="0" smtClean="0"/>
                    <a:t>2</a:t>
                  </a:r>
                  <a:endParaRPr lang="ko-KR" altLang="en-US" sz="48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724128" y="5147900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8</a:t>
                  </a:r>
                  <a:endParaRPr lang="ko-KR" altLang="en-US" dirty="0"/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5940152" y="5445224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단계</a:t>
                </a:r>
                <a:endParaRPr lang="ko-KR" altLang="en-US" dirty="0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2195736" y="4509120"/>
              <a:ext cx="3960440" cy="12961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08. 10k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420888"/>
            <a:ext cx="4865196" cy="1587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4448654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brightness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increment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(brightness &gt;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increment = -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(brightness &lt;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increment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brightness = brightness + increment;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(LED1,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(LED2,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(LED3, brightness);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(5);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5064274" cy="30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003950"/>
            <a:ext cx="558518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이용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del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64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25%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128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50%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piezo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PWM 100%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적용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(del);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 1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초 대기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16632"/>
            <a:ext cx="420607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980728"/>
            <a:ext cx="366318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tone()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 이용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define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PI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3.141592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define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piezoPin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float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piezoPin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;i&lt;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180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;i++)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sin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*PI/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180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=(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sinVal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tone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piezoPin,toneVal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04664"/>
            <a:ext cx="420607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08-2-3.ino</a:t>
            </a:r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48680"/>
            <a:ext cx="8632491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pitches.h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melody[] = {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NOTE_G4, NOTE_G4, NOTE_A4, NOTE_A4, NOTE_G4, NOTE_G4, NOTE_E4,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NOTE_G4, NOTE_G4, NOTE_E4, NOTE_E4, NOTE_D4,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[] =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&lt;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)/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/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[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tone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melody[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thisNote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pauseBetweenNotes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noteDuration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*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1.30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pauseBetweenNotes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noTone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3789040"/>
            <a:ext cx="3466177" cy="290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62969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09-10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5301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FND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74HC595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이용한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프로젝트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1,2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4297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330-7, FND507-1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74HC595-1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9-3-1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ko-KR" altLang="en-US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delay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330-7, FND507-1, 74HC595-1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9-3-2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Serial.println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While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330-7, FND507-1, 74HC595-1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2276872"/>
            <a:ext cx="914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61456"/>
            <a:ext cx="831488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260649"/>
            <a:ext cx="213853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1640" y="116632"/>
            <a:ext cx="5000087" cy="661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direct FND</a:t>
            </a:r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pt-BR" altLang="ko-KR" sz="8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 pin[] = {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8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pt-BR" altLang="ko-KR" sz="800" dirty="0" smtClean="0">
                <a:solidFill>
                  <a:srgbClr val="333333"/>
                </a:solidFill>
                <a:latin typeface="Consolas"/>
              </a:rPr>
              <a:t> }; </a:t>
            </a:r>
            <a:r>
              <a:rPr lang="pt-BR" altLang="ko-KR" sz="800" dirty="0" smtClean="0">
                <a:solidFill>
                  <a:srgbClr val="969896"/>
                </a:solidFill>
                <a:latin typeface="Consolas"/>
              </a:rPr>
              <a:t>//A[0] B[1] C[2] D[3] E[4] F[5] G[6]</a:t>
            </a:r>
            <a:endParaRPr lang="pt-BR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8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8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nn-NO" altLang="ko-KR" sz="8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nn-NO" altLang="ko-KR" sz="8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 i=</a:t>
            </a:r>
            <a:r>
              <a:rPr lang="nn-NO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sz="800" dirty="0" smtClean="0">
                <a:solidFill>
                  <a:srgbClr val="333333"/>
                </a:solidFill>
                <a:latin typeface="Consolas"/>
              </a:rPr>
              <a:t>; i &lt; pinSize; i++) {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],OUTPUT);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8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0 ⇒ HIGH:G(6)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1 ⇒ HIGH:A(0),D(3),E(4),F(5),G(6)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2 ⇒ HIGH:C(2),F(5)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3 ⇒ HIGH:E(4),F(5)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4 ⇒ HIGH:A(0),D(3),E(4)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5 ⇒ HIGH:B(1),E(4)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6 ⇒ HIGH:A(0),B(1)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7 ⇒ HIGH:D(3),E(4),G(6)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8 ⇒ HIGH: ․</a:t>
            </a:r>
          </a:p>
          <a:p>
            <a:pPr fontAlgn="t"/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],HIGH);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],LOW);</a:t>
            </a:r>
            <a:r>
              <a:rPr lang="en-US" altLang="ko-KR" sz="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800" dirty="0" smtClean="0">
                <a:solidFill>
                  <a:srgbClr val="969896"/>
                </a:solidFill>
                <a:latin typeface="Consolas"/>
              </a:rPr>
              <a:t>// 9 ⇒ HIGH:D(3),E(4)</a:t>
            </a:r>
            <a:endParaRPr lang="en-US" altLang="ko-KR" sz="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8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9512" y="764704"/>
            <a:ext cx="79208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400" dirty="0" smtClean="0">
                <a:solidFill>
                  <a:srgbClr val="969896"/>
                </a:solidFill>
                <a:latin typeface="Consolas"/>
              </a:rPr>
              <a:t>// direct FND</a:t>
            </a:r>
            <a:endParaRPr lang="en-US" altLang="ko-KR" sz="2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pt-BR" altLang="ko-KR" sz="24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 pin[] = {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pt-BR" altLang="ko-KR" sz="2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pt-BR" altLang="ko-KR" sz="2400" dirty="0" smtClean="0">
                <a:solidFill>
                  <a:srgbClr val="333333"/>
                </a:solidFill>
                <a:latin typeface="Consolas"/>
              </a:rPr>
              <a:t> }; </a:t>
            </a:r>
          </a:p>
          <a:p>
            <a:pPr fontAlgn="t"/>
            <a:r>
              <a:rPr lang="pt-BR" altLang="ko-KR" sz="2400" dirty="0" smtClean="0">
                <a:solidFill>
                  <a:srgbClr val="969896"/>
                </a:solidFill>
                <a:latin typeface="Consolas"/>
              </a:rPr>
              <a:t>//A[0] B[1] C[2] D[3] E[4] F[5] G[6]</a:t>
            </a:r>
          </a:p>
          <a:p>
            <a:pPr fontAlgn="t"/>
            <a:endParaRPr lang="pt-BR" altLang="ko-KR" sz="2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2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2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2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2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4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2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2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2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nn-NO" altLang="ko-KR" sz="2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nn-NO" altLang="ko-KR" sz="2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nn-NO" altLang="ko-KR" sz="24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nn-NO" altLang="ko-KR" sz="2400" dirty="0" smtClean="0">
                <a:solidFill>
                  <a:srgbClr val="333333"/>
                </a:solidFill>
                <a:latin typeface="Consolas"/>
              </a:rPr>
              <a:t> i=</a:t>
            </a:r>
            <a:r>
              <a:rPr lang="nn-NO" altLang="ko-KR" sz="2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sz="2400" dirty="0" smtClean="0">
                <a:solidFill>
                  <a:srgbClr val="333333"/>
                </a:solidFill>
                <a:latin typeface="Consolas"/>
              </a:rPr>
              <a:t>; i &lt; pinSize; i++) {</a:t>
            </a:r>
          </a:p>
          <a:p>
            <a:pPr fontAlgn="t"/>
            <a:r>
              <a:rPr lang="en-US" altLang="ko-KR" sz="2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2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4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],OUTPUT);</a:t>
            </a:r>
          </a:p>
          <a:p>
            <a:pPr fontAlgn="t"/>
            <a:r>
              <a:rPr lang="en-US" altLang="ko-KR" sz="2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2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4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09-1.ino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99592" y="980728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],LOW);</a:t>
            </a:r>
          </a:p>
          <a:p>
            <a:pPr fontAlgn="t"/>
            <a:r>
              <a:rPr lang="en-US" altLang="ko-KR" sz="28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],HIGH);</a:t>
            </a: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2800" dirty="0" err="1" smtClean="0">
                <a:solidFill>
                  <a:srgbClr val="333333"/>
                </a:solidFill>
                <a:latin typeface="Consolas"/>
              </a:rPr>
              <a:t>delaytimeTag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endParaRPr lang="en-US" altLang="ko-KR" sz="2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969896"/>
                </a:solidFill>
                <a:latin typeface="Consolas"/>
              </a:rPr>
              <a:t>// 0 ⇒ HIGH:G(6)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09. 10k</a:t>
            </a:r>
            <a:r>
              <a:rPr lang="ko-KR" altLang="en-US" dirty="0" smtClean="0"/>
              <a:t>가변저항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00808"/>
            <a:ext cx="2822798" cy="31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92696"/>
            <a:ext cx="29674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//00000000 ~ 11111111 repeat</a:t>
            </a:r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140968"/>
            <a:ext cx="8352928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07904" y="908720"/>
            <a:ext cx="49552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pt-BR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pt-BR" altLang="ko-KR" sz="14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 num = </a:t>
            </a:r>
            <a:r>
              <a:rPr lang="pt-BR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; num &lt; </a:t>
            </a:r>
            <a:r>
              <a:rPr lang="pt-BR" altLang="ko-KR" sz="1400" dirty="0" smtClean="0">
                <a:solidFill>
                  <a:srgbClr val="0086B3"/>
                </a:solidFill>
                <a:latin typeface="Consolas"/>
              </a:rPr>
              <a:t>256</a:t>
            </a:r>
            <a:r>
              <a:rPr lang="pt-BR" altLang="ko-KR" sz="1400" dirty="0" smtClean="0">
                <a:solidFill>
                  <a:srgbClr val="333333"/>
                </a:solidFill>
                <a:latin typeface="Consolas"/>
              </a:rPr>
              <a:t>; num++)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LOW);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MSBFIRST, ~num);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HIGH);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09-3-1.ino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7704" y="188640"/>
            <a:ext cx="66415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200" dirty="0" smtClean="0">
                <a:solidFill>
                  <a:srgbClr val="969896"/>
                </a:solidFill>
                <a:latin typeface="Consolas"/>
              </a:rPr>
              <a:t>// 74HC595</a:t>
            </a:r>
            <a:r>
              <a:rPr lang="ko-KR" altLang="en-US" sz="1200" dirty="0" smtClean="0">
                <a:solidFill>
                  <a:srgbClr val="969896"/>
                </a:solidFill>
                <a:latin typeface="Consolas"/>
              </a:rPr>
              <a:t>를 이용한 </a:t>
            </a:r>
            <a:r>
              <a:rPr lang="en-US" altLang="ko-KR" sz="1200" dirty="0" smtClean="0">
                <a:solidFill>
                  <a:srgbClr val="969896"/>
                </a:solidFill>
                <a:latin typeface="Consolas"/>
              </a:rPr>
              <a:t>FND : 0 ~ 9 </a:t>
            </a:r>
            <a:r>
              <a:rPr lang="ko-KR" altLang="en-US" sz="1200" dirty="0" smtClean="0">
                <a:solidFill>
                  <a:srgbClr val="969896"/>
                </a:solidFill>
                <a:latin typeface="Consolas"/>
              </a:rPr>
              <a:t>반복</a:t>
            </a:r>
            <a:endParaRPr lang="ko-KR" altLang="en-US" sz="12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byte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dec_digits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[] = {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0b0111111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0b0000110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0b1011011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0b1001111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0b1100110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                 0b1101101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0b1111100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0b0000111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0b1111111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0b1100111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 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2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2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2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&lt; 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MSBFIRST, ~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dec_digits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[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numberToDisplay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2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200" dirty="0" smtClean="0">
                <a:solidFill>
                  <a:srgbClr val="0086B3"/>
                </a:solidFill>
                <a:latin typeface="Consolas"/>
              </a:rPr>
              <a:t>300</a:t>
            </a:r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2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4725144"/>
            <a:ext cx="109829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933056"/>
            <a:ext cx="7488832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09-3-2.ino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620688"/>
            <a:ext cx="406072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74HC595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와 시리얼 입력을 통한 </a:t>
            </a:r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FND 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출력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0-&gt;63, 1-&gt;6, 2-&gt;91, 3-&gt;79, 4-&gt;102,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 5-&gt;109, 6-&gt;124, 7-&gt;7, 8-&gt;127, 9-&gt;103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4725144"/>
            <a:ext cx="109829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188797" y="1268760"/>
            <a:ext cx="49552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BIN);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shiftOut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dataPin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clockPin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MSBFIRST, ~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latchPin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HIGH);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645024"/>
            <a:ext cx="7488832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62969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11-12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4360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프로세싱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 프로젝트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1, 2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5212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delay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sw-1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map,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delay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가변</a:t>
                      </a: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10k-1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11-3-1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Serial.available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if…else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330-1, LED-1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11-3-2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Serial.available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Serial.read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if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330-1, LED-1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11-4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Serial.begin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Serial.available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Serial.parseInt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analogWrite</a:t>
                      </a:r>
                      <a:endParaRPr lang="en-US" altLang="ko-KR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while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if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8830" y="1270501"/>
            <a:ext cx="474345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타원 5"/>
          <p:cNvSpPr/>
          <p:nvPr/>
        </p:nvSpPr>
        <p:spPr>
          <a:xfrm>
            <a:off x="2795736" y="192809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6" idx="3"/>
          </p:cNvCxnSpPr>
          <p:nvPr/>
        </p:nvCxnSpPr>
        <p:spPr>
          <a:xfrm flipH="1">
            <a:off x="1859632" y="2173949"/>
            <a:ext cx="978285" cy="2336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24694" y="4510861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업로드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780878" y="2566645"/>
            <a:ext cx="3960440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2132806" y="4366845"/>
            <a:ext cx="1080121" cy="15841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25910" y="5951021"/>
            <a:ext cx="133882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스케치코드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ko-KR" altLang="en-US" dirty="0" err="1" smtClean="0">
                <a:latin typeface="Consolas" pitchFamily="49" charset="0"/>
                <a:cs typeface="Consolas" pitchFamily="49" charset="0"/>
              </a:rPr>
              <a:t>작성창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437763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Consolas" pitchFamily="49" charset="0"/>
                <a:cs typeface="Consolas" pitchFamily="49" charset="0"/>
              </a:rPr>
              <a:t>프로세싱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 설치</a:t>
            </a:r>
            <a:endParaRPr lang="en-US" altLang="ko-KR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2400" dirty="0" smtClean="0">
                <a:latin typeface="Consolas" pitchFamily="49" charset="0"/>
                <a:cs typeface="Consolas" pitchFamily="49" charset="0"/>
                <a:hlinkClick r:id="rId3"/>
              </a:rPr>
              <a:t>http://www.processing.org</a:t>
            </a:r>
            <a:endParaRPr lang="ko-KR" altLang="en-US" sz="24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36038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boolean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SW = HIGH;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INPUT_PULLUP);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SW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(SW == LOW)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404664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11-1processing.pde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764704"/>
            <a:ext cx="53527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else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{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378904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SW-OFF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16216" y="54868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SW-ON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908720"/>
            <a:ext cx="20669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4149080"/>
            <a:ext cx="20288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908720"/>
            <a:ext cx="436369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(A0);</a:t>
            </a:r>
          </a:p>
          <a:p>
            <a:pPr fontAlgn="t"/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  val =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map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(val,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1023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nn-NO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nn-NO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052736"/>
            <a:ext cx="3326612" cy="27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535274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endParaRPr lang="en-US" altLang="ko-KR" sz="14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6125" y="0"/>
            <a:ext cx="204787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2276872"/>
            <a:ext cx="20574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5650" y="4552950"/>
            <a:ext cx="20383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40152" y="3326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26369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127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40152" y="48691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가변저항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255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10. CDS</a:t>
            </a:r>
            <a:r>
              <a:rPr lang="ko-KR" altLang="en-US" dirty="0" err="1" smtClean="0"/>
              <a:t>광센서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3393" y="2204864"/>
            <a:ext cx="2750582" cy="1538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-684584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908720"/>
            <a:ext cx="38523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data1;</a:t>
            </a:r>
          </a:p>
          <a:p>
            <a:pPr fontAlgn="t"/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PImage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columns, rows;</a:t>
            </a:r>
          </a:p>
          <a:p>
            <a:pPr fontAlgn="t"/>
            <a:endParaRPr lang="en-US" altLang="ko-KR" sz="10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840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P3D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loadImage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183691"/>
                </a:solidFill>
                <a:latin typeface="Consolas"/>
              </a:rPr>
              <a:t>"food.jpg"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endParaRPr lang="en-US" altLang="ko-KR" sz="1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columns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width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rows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height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1553" y="908720"/>
            <a:ext cx="5192447" cy="396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available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()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&gt;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{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data1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myPort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read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i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nn-NO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; i 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&lt;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 columns; i</a:t>
            </a:r>
            <a:r>
              <a:rPr lang="nn-NO" altLang="ko-KR" sz="1000" dirty="0" smtClean="0">
                <a:solidFill>
                  <a:srgbClr val="A71D5D"/>
                </a:solidFill>
                <a:latin typeface="Consolas"/>
              </a:rPr>
              <a:t>++</a:t>
            </a:r>
            <a:r>
              <a:rPr lang="nn-NO" altLang="ko-KR" sz="10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j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j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&lt;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rows; j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x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y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j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loc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x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y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width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color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c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pixels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[loc]; </a:t>
            </a:r>
          </a:p>
          <a:p>
            <a:pPr fontAlgn="t"/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      float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z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(data1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float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(width))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brightness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0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pixels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[loc])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            </a:t>
            </a:r>
            <a:r>
              <a:rPr lang="en-US" altLang="ko-KR" sz="1000" dirty="0" smtClean="0">
                <a:solidFill>
                  <a:srgbClr val="A71D5D"/>
                </a:solidFill>
                <a:latin typeface="Consolas"/>
              </a:rPr>
              <a:t>-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20.0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0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pushMatrix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        translate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(x </a:t>
            </a:r>
            <a:r>
              <a:rPr lang="es-E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, y </a:t>
            </a:r>
            <a:r>
              <a:rPr lang="es-ES" altLang="ko-KR" sz="10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s-ES" altLang="ko-KR" sz="10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s-ES" altLang="ko-KR" sz="1000" dirty="0" smtClean="0">
                <a:solidFill>
                  <a:srgbClr val="333333"/>
                </a:solidFill>
                <a:latin typeface="Consolas"/>
              </a:rPr>
              <a:t>, z);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fill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(c,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204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noStroke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rectMode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CENTER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000" dirty="0" err="1" smtClean="0">
                <a:solidFill>
                  <a:srgbClr val="333333"/>
                </a:solidFill>
                <a:latin typeface="Consolas"/>
              </a:rPr>
              <a:t>cellsize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0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000" dirty="0" err="1" smtClean="0">
                <a:solidFill>
                  <a:srgbClr val="0086B3"/>
                </a:solidFill>
                <a:latin typeface="Consolas"/>
              </a:rPr>
              <a:t>popMatrix</a:t>
            </a:r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0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11-2processing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756592" y="836712"/>
            <a:ext cx="2905522" cy="2869207"/>
            <a:chOff x="0" y="1124744"/>
            <a:chExt cx="2905522" cy="2869207"/>
          </a:xfrm>
        </p:grpSpPr>
        <p:sp>
          <p:nvSpPr>
            <p:cNvPr id="7" name="TextBox 6"/>
            <p:cNvSpPr txBox="1"/>
            <p:nvPr/>
          </p:nvSpPr>
          <p:spPr>
            <a:xfrm>
              <a:off x="899592" y="112474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가변저항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801169"/>
              <a:ext cx="2905522" cy="2192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2952328" y="1988840"/>
            <a:ext cx="2919810" cy="2874148"/>
            <a:chOff x="3131840" y="1124744"/>
            <a:chExt cx="2919810" cy="2874148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31840" y="1796228"/>
              <a:ext cx="2919810" cy="2202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067944" y="112474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가변저항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60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56584" y="3429000"/>
            <a:ext cx="2915816" cy="2846884"/>
            <a:chOff x="6228184" y="1124744"/>
            <a:chExt cx="2915816" cy="2846884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28184" y="1772816"/>
              <a:ext cx="2915816" cy="2198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7308304" y="112474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가변저항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180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836712"/>
            <a:ext cx="398378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()&gt;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HIGH);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else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(led, LOW);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4516" y="764705"/>
            <a:ext cx="4099303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57567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3789040"/>
            <a:ext cx="2783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err="1" smtClean="0"/>
              <a:t>번핀에</a:t>
            </a:r>
            <a:r>
              <a:rPr lang="ko-KR" altLang="en-US" dirty="0" smtClean="0"/>
              <a:t> 연결된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초 간격으로 깜빡임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11-3-1processing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496" y="610136"/>
            <a:ext cx="9385903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noStroke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frameRate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mouseOverRect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true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else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{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fill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boolean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mouseOverRect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return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&gt;=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&lt;=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&gt;=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&amp;&amp;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&lt;=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150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08720"/>
            <a:ext cx="2057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27784" y="908720"/>
            <a:ext cx="2247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마우스가 사각형 안에 </a:t>
            </a:r>
            <a:endParaRPr lang="en-US" altLang="ko-KR" sz="1600" dirty="0" smtClean="0"/>
          </a:p>
          <a:p>
            <a:r>
              <a:rPr lang="ko-KR" altLang="en-US" sz="1600" dirty="0" smtClean="0"/>
              <a:t>위치하지 않으면</a:t>
            </a:r>
            <a:endParaRPr lang="en-US" altLang="ko-KR" sz="1600" dirty="0" smtClean="0"/>
          </a:p>
          <a:p>
            <a:r>
              <a:rPr lang="ko-KR" altLang="en-US" sz="1600" dirty="0" err="1" smtClean="0"/>
              <a:t>프로세싱의</a:t>
            </a:r>
            <a:r>
              <a:rPr lang="ko-KR" altLang="en-US" sz="1600" dirty="0" smtClean="0"/>
              <a:t> 사각형 색</a:t>
            </a:r>
            <a:endParaRPr lang="en-US" altLang="ko-KR" sz="1600" dirty="0" smtClean="0"/>
          </a:p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검정색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아두이노의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LED </a:t>
            </a:r>
            <a:r>
              <a:rPr lang="ko-KR" altLang="en-US" sz="1600" dirty="0" smtClean="0"/>
              <a:t>상태</a:t>
            </a:r>
            <a:endParaRPr lang="en-US" altLang="ko-KR" sz="1600" dirty="0" smtClean="0"/>
          </a:p>
          <a:p>
            <a:r>
              <a:rPr lang="en-US" altLang="ko-KR" sz="1600" dirty="0" smtClean="0"/>
              <a:t>: OFF</a:t>
            </a:r>
            <a:endParaRPr lang="ko-KR" altLang="en-US" sz="16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429000"/>
            <a:ext cx="20383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28184" y="3429000"/>
            <a:ext cx="2247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마우스가 사각형 안에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위치하면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err="1" smtClean="0">
                <a:solidFill>
                  <a:srgbClr val="FF0000"/>
                </a:solidFill>
              </a:rPr>
              <a:t>프로세싱의</a:t>
            </a:r>
            <a:r>
              <a:rPr lang="ko-KR" altLang="en-US" sz="1600" dirty="0" smtClean="0">
                <a:solidFill>
                  <a:srgbClr val="FF0000"/>
                </a:solidFill>
              </a:rPr>
              <a:t> 사각형 색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: </a:t>
            </a:r>
            <a:r>
              <a:rPr lang="ko-KR" altLang="en-US" sz="1600" dirty="0" smtClean="0">
                <a:solidFill>
                  <a:srgbClr val="FF0000"/>
                </a:solidFill>
              </a:rPr>
              <a:t>빨강색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err="1" smtClean="0">
                <a:solidFill>
                  <a:srgbClr val="FF0000"/>
                </a:solidFill>
              </a:rPr>
              <a:t>아두이노의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LED </a:t>
            </a:r>
            <a:r>
              <a:rPr lang="ko-KR" altLang="en-US" sz="1600" dirty="0" smtClean="0">
                <a:solidFill>
                  <a:srgbClr val="FF0000"/>
                </a:solidFill>
              </a:rPr>
              <a:t>상태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: 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411042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light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pwmled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light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pwmled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light);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764704"/>
            <a:ext cx="4182997" cy="378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11-3-2processing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67544" y="908720"/>
            <a:ext cx="651652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textSize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text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width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height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*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/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mouseX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3356992"/>
            <a:ext cx="25336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49269" y="5733256"/>
            <a:ext cx="29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축으로 이동함에</a:t>
            </a:r>
            <a:endParaRPr lang="en-US" altLang="ko-KR" dirty="0" smtClean="0"/>
          </a:p>
          <a:p>
            <a:r>
              <a:rPr lang="ko-KR" altLang="en-US" dirty="0" smtClean="0"/>
              <a:t>따라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 밝기가 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11-3-2processing</a:t>
            </a:r>
            <a:r>
              <a:rPr lang="ko-KR" altLang="en-US" dirty="0"/>
              <a:t>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pde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95536" y="692696"/>
            <a:ext cx="515397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controlP5.*;</a:t>
            </a:r>
          </a:p>
          <a:p>
            <a:pPr fontAlgn="t"/>
            <a:endParaRPr lang="en-US" altLang="ko-KR" sz="14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port;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ControlP5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cp5;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cp5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ControlP5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cp5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addSlider(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"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setPosition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setRange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255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setSize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background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fill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sliderValue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rect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,width,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548680"/>
            <a:ext cx="504056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516216" y="2636912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슬라이드 바를 이동함</a:t>
            </a:r>
            <a:endParaRPr lang="en-US" altLang="ko-KR" dirty="0" smtClean="0"/>
          </a:p>
          <a:p>
            <a:r>
              <a:rPr lang="ko-KR" altLang="en-US" dirty="0" smtClean="0"/>
              <a:t>에 따라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의 밝기가 변함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3729806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ControlP5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라이브러리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사용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692696"/>
            <a:ext cx="399981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R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G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red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green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blue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'\n'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R,red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G,green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analogWrite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B,blue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332656"/>
            <a:ext cx="435180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11. LED 8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628800"/>
            <a:ext cx="1979464" cy="398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11-4processing.pde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714169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processing.serial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.*;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port;</a:t>
            </a:r>
          </a:p>
          <a:p>
            <a:pPr fontAlgn="t"/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port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new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ED6A43"/>
                </a:solidFill>
                <a:latin typeface="Consolas"/>
              </a:rPr>
              <a:t>this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list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()[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],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size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800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img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loadImage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"color.png"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image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(img,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,width,height);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draw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color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sample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get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mouseX,mouseY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red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green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blue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(sample));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port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.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+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"\n"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G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B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 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22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11-4processing.pde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5976664" cy="471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87504" y="1196752"/>
            <a:ext cx="2656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마우스가 색깔에 따른</a:t>
            </a:r>
            <a:endParaRPr lang="en-US" altLang="ko-KR" dirty="0" smtClean="0"/>
          </a:p>
          <a:p>
            <a:r>
              <a:rPr lang="ko-KR" altLang="en-US" dirty="0" smtClean="0"/>
              <a:t>사각형을 지시하게 되면</a:t>
            </a:r>
            <a:endParaRPr lang="en-US" altLang="ko-KR" dirty="0" smtClean="0"/>
          </a:p>
          <a:p>
            <a:r>
              <a:rPr lang="ko-KR" altLang="en-US" dirty="0" smtClean="0"/>
              <a:t>그 색에 맞도록 </a:t>
            </a:r>
            <a:endParaRPr lang="en-US" altLang="ko-KR" dirty="0" smtClean="0"/>
          </a:p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가 색상을 만들어</a:t>
            </a:r>
            <a:endParaRPr lang="en-US" altLang="ko-KR" dirty="0" smtClean="0"/>
          </a:p>
          <a:p>
            <a:r>
              <a:rPr lang="ko-KR" altLang="en-US" dirty="0" smtClean="0"/>
              <a:t>내도록 출력된다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/>
              <a:t>실습부품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30796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아두이노케이블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03.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긴것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04. </a:t>
            </a:r>
            <a:r>
              <a:rPr lang="ko-KR" altLang="en-US" dirty="0" smtClean="0"/>
              <a:t>점퍼케이블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05. SW(Push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06. 330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07. 1k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08. 10k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09. 10k</a:t>
            </a:r>
            <a:r>
              <a:rPr lang="ko-KR" altLang="en-US" dirty="0" smtClean="0"/>
              <a:t>가변저항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10. CDS</a:t>
            </a:r>
            <a:r>
              <a:rPr lang="ko-KR" altLang="en-US" dirty="0" err="1" smtClean="0"/>
              <a:t>광센서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11. LED 8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12. </a:t>
            </a:r>
            <a:r>
              <a:rPr lang="ko-KR" altLang="en-US" dirty="0" smtClean="0"/>
              <a:t>트랜지스터</a:t>
            </a:r>
            <a:r>
              <a:rPr lang="en-US" altLang="ko-KR" dirty="0" smtClean="0"/>
              <a:t>(C1815) 3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13. FND507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14. 74HC595 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15. DC</a:t>
            </a:r>
            <a:r>
              <a:rPr lang="ko-KR" altLang="en-US" dirty="0" smtClean="0"/>
              <a:t>모터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16. </a:t>
            </a:r>
            <a:r>
              <a:rPr lang="ko-KR" altLang="en-US" dirty="0" err="1" smtClean="0"/>
              <a:t>피에조부저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스피커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12591" y="26064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관리품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4599" y="692696"/>
            <a:ext cx="201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니퍼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롱로우즈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/>
              <a:t>별도자료</a:t>
            </a:r>
            <a:endParaRPr lang="ko-KR" alt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1619672" y="4077072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sz="2400" dirty="0" smtClean="0"/>
              <a:t>1. </a:t>
            </a:r>
            <a:r>
              <a:rPr lang="ko-KR" altLang="en-US" sz="2400" dirty="0" err="1" smtClean="0"/>
              <a:t>브래드</a:t>
            </a:r>
            <a:r>
              <a:rPr lang="ko-KR" altLang="en-US" sz="2400" dirty="0" smtClean="0"/>
              <a:t> 보드 회로도 그리기</a:t>
            </a:r>
            <a:endParaRPr lang="en-US" altLang="ko-KR" sz="2400" dirty="0" smtClean="0"/>
          </a:p>
          <a:p>
            <a:pPr marL="342900" indent="-342900"/>
            <a:r>
              <a:rPr lang="en-US" altLang="ko-KR" sz="2400" dirty="0" smtClean="0"/>
              <a:t>2. </a:t>
            </a:r>
            <a:r>
              <a:rPr lang="ko-KR" altLang="en-US" sz="2400" dirty="0" err="1" smtClean="0"/>
              <a:t>아두이노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블루투스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앱인벤터</a:t>
            </a:r>
            <a:r>
              <a:rPr lang="ko-KR" altLang="en-US" sz="2400" dirty="0" smtClean="0"/>
              <a:t> 연결 프로젝트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04664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/>
              <a:t>fritzing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16632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브레드</a:t>
            </a:r>
            <a:r>
              <a:rPr lang="ko-KR" altLang="en-US" dirty="0" smtClean="0"/>
              <a:t> 보드 회로도 그리는 프로그램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908720"/>
            <a:ext cx="3413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Consolas" pitchFamily="49" charset="0"/>
                <a:cs typeface="Consolas" pitchFamily="49" charset="0"/>
              </a:rPr>
              <a:t>Fritzing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설치</a:t>
            </a:r>
            <a:endParaRPr lang="en-US" altLang="ko-KR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2400" dirty="0" smtClean="0">
                <a:latin typeface="Consolas" pitchFamily="49" charset="0"/>
                <a:cs typeface="Consolas" pitchFamily="49" charset="0"/>
                <a:hlinkClick r:id="rId2"/>
              </a:rPr>
              <a:t>http://fritzing.org</a:t>
            </a:r>
            <a:endParaRPr lang="ko-KR" altLang="en-US" sz="24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99" y="1916832"/>
            <a:ext cx="901240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#1]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577" name="_x228023152" descr="EMB00000cd005d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2714625" cy="2124075"/>
          </a:xfrm>
          <a:prstGeom prst="rect">
            <a:avLst/>
          </a:prstGeom>
          <a:noFill/>
        </p:spPr>
      </p:pic>
      <p:pic>
        <p:nvPicPr>
          <p:cNvPr id="24579" name="_x228021392" descr="EMB00000cd005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61048"/>
            <a:ext cx="2714625" cy="235108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4067944" y="18864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sz="1400" dirty="0" err="1" smtClean="0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sz="1400" dirty="0" smtClean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//Rx, </a:t>
            </a:r>
            <a:r>
              <a:rPr lang="en-US" altLang="ko-KR" sz="1400" dirty="0" err="1" smtClean="0">
                <a:solidFill>
                  <a:srgbClr val="969896"/>
                </a:solidFill>
                <a:latin typeface="Consolas"/>
              </a:rPr>
              <a:t>Tx</a:t>
            </a:r>
            <a:endParaRPr lang="en-US" altLang="ko-KR" sz="14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()); 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en-US" altLang="ko-KR" sz="1400" dirty="0">
              <a:solidFill>
                <a:srgbClr val="333333"/>
              </a:solidFill>
              <a:latin typeface="Consolas"/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067944" y="3872567"/>
            <a:ext cx="5256584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HC-06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모듈 환경설정하기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①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아두이노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시리얼 모니터 창의 맨 밑에 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“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line ending 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없음”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으로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② 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아두이노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시리얼 모니터 창 입력에 다음 순서대로 입력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AT  		⇒ OK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통신 준비가 됨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AT+NAME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mocom01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Oksetname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이름을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mocom01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AT+PIN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1234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OKsetPin</a:t>
            </a:r>
            <a:endParaRPr lang="en-US" altLang="ko-KR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비밀번호를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1234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”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▷ 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AT+BAUD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	⇒ OK9600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(</a:t>
            </a:r>
            <a:r>
              <a:rPr lang="ko-KR" altLang="en-US" sz="14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블루투스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통신속도를 “</a:t>
            </a:r>
            <a:r>
              <a:rPr lang="en-US" altLang="ko-KR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9600bps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ko-KR" altLang="en-US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로 설정</a:t>
            </a:r>
            <a:r>
              <a:rPr lang="en-US" altLang="ko-KR" sz="14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ko-KR" altLang="en-US" sz="1400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#2]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577" name="_x228023152" descr="EMB00000cd005d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2714625" cy="2124075"/>
          </a:xfrm>
          <a:prstGeom prst="rect">
            <a:avLst/>
          </a:prstGeom>
          <a:noFill/>
        </p:spPr>
      </p:pic>
      <p:pic>
        <p:nvPicPr>
          <p:cNvPr id="24579" name="_x228021392" descr="EMB00000cd005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61048"/>
            <a:ext cx="2714625" cy="2351088"/>
          </a:xfrm>
          <a:prstGeom prst="rect">
            <a:avLst/>
          </a:prstGeom>
          <a:noFill/>
        </p:spPr>
      </p:pic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35896" y="1052736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sz="1600" dirty="0" err="1" smtClean="0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//Rx,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Tx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const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char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 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en-US" altLang="ko-KR" sz="1600" dirty="0">
              <a:solidFill>
                <a:srgbClr val="333333"/>
              </a:solidFill>
              <a:latin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#3]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87824" y="548680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Designer</a:t>
            </a:r>
            <a:endParaRPr lang="ko-KR" altLang="en-US" dirty="0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51520" y="620688"/>
            <a:ext cx="2674938" cy="1981498"/>
            <a:chOff x="4283968" y="1412776"/>
            <a:chExt cx="2674938" cy="1765474"/>
          </a:xfrm>
        </p:grpSpPr>
        <p:sp>
          <p:nvSpPr>
            <p:cNvPr id="10" name="TextBox 9"/>
            <p:cNvSpPr txBox="1"/>
            <p:nvPr/>
          </p:nvSpPr>
          <p:spPr>
            <a:xfrm>
              <a:off x="4588655" y="16288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75777" name="_x287856920" descr="EMB00000cd0061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83968" y="1412776"/>
              <a:ext cx="2674938" cy="1184275"/>
            </a:xfrm>
            <a:prstGeom prst="rect">
              <a:avLst/>
            </a:prstGeom>
            <a:noFill/>
          </p:spPr>
        </p:pic>
        <p:pic>
          <p:nvPicPr>
            <p:cNvPr id="75779" name="_x287853480" descr="EMB00000cd0062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968" y="2636912"/>
              <a:ext cx="2651125" cy="541338"/>
            </a:xfrm>
            <a:prstGeom prst="rect">
              <a:avLst/>
            </a:prstGeom>
            <a:noFill/>
          </p:spPr>
        </p:pic>
      </p:grpSp>
      <p:pic>
        <p:nvPicPr>
          <p:cNvPr id="75781" name="_x287651824" descr="EMB00000cd006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708920"/>
            <a:ext cx="8640960" cy="414908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059832" y="2564904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Blocks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59832" y="90872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[User Interface]-[</a:t>
            </a:r>
            <a:r>
              <a:rPr lang="en-US" altLang="ko-KR" sz="1200" kern="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ListPicker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Properties : [Text]-“B/T List </a:t>
            </a:r>
            <a:r>
              <a:rPr lang="ko-KR" altLang="en-US" sz="1200" kern="0" dirty="0" smtClean="0">
                <a:solidFill>
                  <a:srgbClr val="000000"/>
                </a:solidFill>
                <a:latin typeface="Consolas" pitchFamily="49" charset="0"/>
                <a:ea typeface="굴림체"/>
                <a:cs typeface="Consolas" pitchFamily="49" charset="0"/>
              </a:rPr>
              <a:t>연결</a:t>
            </a:r>
            <a:r>
              <a:rPr lang="ko-KR" altLang="en-US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”</a:t>
            </a:r>
            <a:endParaRPr lang="en-US" altLang="ko-KR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endParaRPr lang="ko-KR" altLang="en-US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[User Interface]-[</a:t>
            </a:r>
            <a:r>
              <a:rPr lang="en-US" altLang="ko-KR" sz="1200" kern="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Properties : [Text]-"LED ON", "LED OFF", "B/T close“</a:t>
            </a:r>
          </a:p>
          <a:p>
            <a:pPr algn="just" fontAlgn="base"/>
            <a:endParaRPr lang="en-US" altLang="ko-KR" sz="1200" kern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Palette : [Connectivity]-[</a:t>
            </a:r>
            <a:r>
              <a:rPr lang="en-US" altLang="ko-KR" sz="1200" kern="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BluetoothClient</a:t>
            </a:r>
            <a:r>
              <a:rPr lang="en-US" altLang="ko-KR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  <a:endParaRPr lang="en-US" altLang="ko-KR" sz="1200" kern="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ko-KR" altLang="en-US" sz="3600" b="1" dirty="0" smtClean="0">
                <a:ea typeface="굴림" pitchFamily="50" charset="-127"/>
              </a:rPr>
              <a:t>목차</a:t>
            </a:r>
            <a:endParaRPr lang="en-US" altLang="ko-KR" sz="3600" b="1" dirty="0" smtClean="0"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387529"/>
              </p:ext>
            </p:extLst>
          </p:nvPr>
        </p:nvGraphicFramePr>
        <p:xfrm>
          <a:off x="250824" y="1628800"/>
          <a:ext cx="8569325" cy="4680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724"/>
                <a:gridCol w="7067601"/>
              </a:tblGrid>
              <a:tr h="720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lang="ko-KR" altLang="en-US" sz="2400" b="1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교육 내용</a:t>
                      </a:r>
                      <a:endParaRPr lang="ko-KR" alt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(01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HC-06 </a:t>
                      </a: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블루투스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모듈 사용하기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(02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아두이노와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앱인벤터를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통한 </a:t>
                      </a: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블루투스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모듈 연동</a:t>
                      </a:r>
                      <a:endParaRPr lang="ko-KR" altLang="en-US" sz="240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(03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블루투스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통신을 이용한 릴레이 제어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Ⅰ</a:t>
                      </a:r>
                      <a:endParaRPr lang="ko-KR" altLang="en-US" sz="240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(04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블루투스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통신을 이용한 릴레이 제어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Ⅱ</a:t>
                      </a:r>
                      <a:endParaRPr lang="ko-KR" altLang="en-US" sz="240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(05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IoT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LED 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제어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Ⅰ</a:t>
                      </a:r>
                      <a:endParaRPr lang="ko-KR" altLang="en-US" sz="240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(06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IoT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LED 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제어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Ⅱ</a:t>
                      </a:r>
                      <a:endParaRPr lang="ko-KR" altLang="en-US" sz="240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9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12. </a:t>
            </a:r>
            <a:r>
              <a:rPr lang="ko-KR" altLang="en-US" dirty="0" smtClean="0"/>
              <a:t>트랜지스터</a:t>
            </a:r>
            <a:r>
              <a:rPr lang="en-US" altLang="ko-KR" dirty="0" smtClean="0"/>
              <a:t>(C1815) 3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132856"/>
            <a:ext cx="2057003" cy="296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ko-KR" altLang="en-US" sz="3600" b="1" dirty="0" smtClean="0">
                <a:ea typeface="굴림" pitchFamily="50" charset="-127"/>
              </a:rPr>
              <a:t>실습부품</a:t>
            </a:r>
            <a:endParaRPr lang="en-US" altLang="ko-KR" sz="3600" b="1" dirty="0" smtClean="0"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700808"/>
            <a:ext cx="367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01. 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02. </a:t>
            </a:r>
            <a:r>
              <a:rPr lang="ko-KR" altLang="en-US" sz="1600" dirty="0" err="1" smtClean="0"/>
              <a:t>아두이노케이블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03. </a:t>
            </a:r>
            <a:r>
              <a:rPr lang="ko-KR" altLang="en-US" sz="1600" dirty="0" err="1" smtClean="0"/>
              <a:t>브레드보드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긴것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04. </a:t>
            </a:r>
            <a:r>
              <a:rPr lang="ko-KR" altLang="en-US" sz="1600" dirty="0" smtClean="0"/>
              <a:t>점퍼케이블 </a:t>
            </a:r>
            <a:r>
              <a:rPr lang="en-US" altLang="ko-KR" sz="1600" dirty="0" smtClean="0"/>
              <a:t>F/F 6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6999" y="1604105"/>
            <a:ext cx="3308019" cy="254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0090" y="4383757"/>
            <a:ext cx="3437059" cy="127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39" y="4293096"/>
            <a:ext cx="202737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823250" y="342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9151" y="1604104"/>
            <a:ext cx="2240999" cy="232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67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ko-KR" altLang="en-US" sz="3600" b="1" dirty="0" smtClean="0">
                <a:ea typeface="굴림" pitchFamily="50" charset="-127"/>
              </a:rPr>
              <a:t>실습부품</a:t>
            </a:r>
            <a:endParaRPr lang="en-US" altLang="ko-KR" sz="3600" b="1" dirty="0" smtClean="0"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700808"/>
            <a:ext cx="367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05. </a:t>
            </a:r>
            <a:r>
              <a:rPr lang="ko-KR" altLang="en-US" sz="1600" dirty="0" smtClean="0"/>
              <a:t>점퍼케이블 </a:t>
            </a:r>
            <a:r>
              <a:rPr lang="en-US" altLang="ko-KR" sz="1600" dirty="0" smtClean="0"/>
              <a:t>F/M 3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06. SW(Push</a:t>
            </a:r>
            <a:r>
              <a:rPr lang="ko-KR" altLang="en-US" sz="1600" dirty="0" smtClean="0"/>
              <a:t>버튼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07. 330</a:t>
            </a:r>
            <a:r>
              <a:rPr lang="ko-KR" altLang="en-US" sz="1600" dirty="0" smtClean="0"/>
              <a:t>저항 </a:t>
            </a:r>
            <a:r>
              <a:rPr lang="en-US" altLang="ko-KR" sz="1600" dirty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08. 1</a:t>
            </a:r>
            <a:r>
              <a:rPr lang="ko-KR" altLang="en-US" sz="1600" dirty="0" smtClean="0"/>
              <a:t>채널 릴레이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1988117"/>
            <a:ext cx="1224136" cy="120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9920" y="4329850"/>
            <a:ext cx="1995312" cy="68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823250" y="342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" name="그림 23"/>
          <p:cNvPicPr/>
          <p:nvPr/>
        </p:nvPicPr>
        <p:blipFill>
          <a:blip r:embed="rId4"/>
          <a:stretch>
            <a:fillRect/>
          </a:stretch>
        </p:blipFill>
        <p:spPr>
          <a:xfrm>
            <a:off x="6120474" y="3670062"/>
            <a:ext cx="2267950" cy="2135202"/>
          </a:xfrm>
          <a:prstGeom prst="rect">
            <a:avLst/>
          </a:prstGeom>
        </p:spPr>
      </p:pic>
      <p:pic>
        <p:nvPicPr>
          <p:cNvPr id="10242" name="Picture 2" descr="http://mechasolution.com/shop/data/goods/1479392549879m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04" y="1484784"/>
            <a:ext cx="2163040" cy="21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55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ko-KR" altLang="en-US" sz="3600" b="1" dirty="0" smtClean="0">
                <a:ea typeface="굴림" pitchFamily="50" charset="-127"/>
              </a:rPr>
              <a:t>실습부품</a:t>
            </a:r>
            <a:endParaRPr lang="en-US" altLang="ko-KR" sz="3600" b="1" dirty="0" smtClean="0"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700808"/>
            <a:ext cx="367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09. </a:t>
            </a:r>
            <a:r>
              <a:rPr lang="ko-KR" altLang="en-US" sz="1600" dirty="0" smtClean="0"/>
              <a:t>조명 소켓</a:t>
            </a:r>
            <a:r>
              <a:rPr lang="en-US" altLang="ko-KR" sz="1600" dirty="0" smtClean="0"/>
              <a:t>(E26</a:t>
            </a:r>
            <a:r>
              <a:rPr lang="ko-KR" altLang="en-US" sz="1600" dirty="0" smtClean="0"/>
              <a:t>타입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10. 220V </a:t>
            </a:r>
            <a:r>
              <a:rPr lang="ko-KR" altLang="en-US" sz="1600" dirty="0" smtClean="0"/>
              <a:t>전원 코드선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11. </a:t>
            </a:r>
            <a:r>
              <a:rPr lang="ko-KR" altLang="en-US" sz="1600" dirty="0" smtClean="0"/>
              <a:t>조명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12. </a:t>
            </a:r>
            <a:r>
              <a:rPr lang="ko-KR" altLang="en-US" sz="1600" dirty="0" err="1" smtClean="0"/>
              <a:t>블루투스</a:t>
            </a:r>
            <a:r>
              <a:rPr lang="ko-KR" altLang="en-US" sz="1600" dirty="0" smtClean="0"/>
              <a:t> 모듈</a:t>
            </a:r>
            <a:r>
              <a:rPr lang="en-US" altLang="ko-KR" sz="1600" dirty="0" smtClean="0"/>
              <a:t>(HC-06) 1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823250" y="342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17" y="4620814"/>
            <a:ext cx="2106666" cy="176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17" y="1714414"/>
            <a:ext cx="2106666" cy="243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상품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45" y="1700809"/>
            <a:ext cx="258910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c-06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44" y="4628519"/>
            <a:ext cx="2589107" cy="175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3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ko-KR" altLang="en-US" sz="3600" b="1" dirty="0" smtClean="0">
                <a:ea typeface="굴림" pitchFamily="50" charset="-127"/>
              </a:rPr>
              <a:t>소스코드 저장소</a:t>
            </a:r>
            <a:endParaRPr lang="en-US" altLang="ko-KR" sz="3600" b="1" dirty="0" smtClean="0">
              <a:ea typeface="굴림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23250" y="342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0824" y="2288469"/>
            <a:ext cx="76706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hlinkClick r:id="rId2"/>
              </a:rPr>
              <a:t>http://gist.github.com/taesamja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0824" y="3790100"/>
            <a:ext cx="87136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4400" dirty="0" smtClean="0"/>
              <a:t>mid_02_ardu.ino ~ mid_24_py.py</a:t>
            </a:r>
          </a:p>
        </p:txBody>
      </p:sp>
    </p:spTree>
    <p:extLst>
      <p:ext uri="{BB962C8B-B14F-4D97-AF65-F5344CB8AC3E}">
        <p14:creationId xmlns:p14="http://schemas.microsoft.com/office/powerpoint/2010/main" val="28339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26" name="Picture 2" descr="bluetooth에 대한 이미지 검색결과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89034"/>
            <a:ext cx="8569325" cy="508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93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2050" name="Picture 2" descr="bluetooth ism ban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824"/>
            <a:ext cx="8569326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28" name="Picture 4" descr="bluetooth ism ban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56792"/>
            <a:ext cx="8569325" cy="49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8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5" name="Picture 2" descr="bluetooth 5.0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06" y="1412776"/>
            <a:ext cx="573035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23" y="4077072"/>
            <a:ext cx="5379271" cy="231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8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4098" name="Picture 2" descr="bluetooth futur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56792"/>
            <a:ext cx="856932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94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6148" name="Picture 4" descr="hc-06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1" y="1556792"/>
            <a:ext cx="8560759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8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13. FND507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844824"/>
            <a:ext cx="2530004" cy="3188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5" y="1628800"/>
            <a:ext cx="5185271" cy="4896544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5724128" y="1656758"/>
            <a:ext cx="3096022" cy="48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스케치 코드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7191" y="1926124"/>
            <a:ext cx="449033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dirty="0" err="1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rx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tx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rx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tx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03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동작설명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7191" y="1926124"/>
            <a:ext cx="8027454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 smtClean="0"/>
              <a:t># </a:t>
            </a:r>
            <a:r>
              <a:rPr lang="ko-KR" altLang="ko-KR" dirty="0" smtClean="0"/>
              <a:t>시리얼모니터 </a:t>
            </a:r>
            <a:r>
              <a:rPr lang="ko-KR" altLang="ko-KR" dirty="0"/>
              <a:t>창을 통한</a:t>
            </a:r>
            <a:r>
              <a:rPr lang="en-US" altLang="ko-KR" dirty="0"/>
              <a:t> HC-06 </a:t>
            </a:r>
            <a:r>
              <a:rPr lang="ko-KR" altLang="ko-KR" dirty="0"/>
              <a:t>모듈 </a:t>
            </a:r>
            <a:r>
              <a:rPr lang="ko-KR" altLang="ko-KR" dirty="0" smtClean="0"/>
              <a:t>환경설정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① </a:t>
            </a:r>
            <a:r>
              <a:rPr lang="ko-KR" altLang="ko-KR" dirty="0" err="1"/>
              <a:t>아두이노</a:t>
            </a:r>
            <a:r>
              <a:rPr lang="ko-KR" altLang="ko-KR" dirty="0"/>
              <a:t> 시리얼 모니터 창의 맨 밑에</a:t>
            </a:r>
            <a:r>
              <a:rPr lang="en-US" altLang="ko-KR" dirty="0"/>
              <a:t> “line ending </a:t>
            </a:r>
            <a:r>
              <a:rPr lang="ko-KR" altLang="ko-KR" dirty="0"/>
              <a:t>없음</a:t>
            </a:r>
            <a:r>
              <a:rPr lang="en-US" altLang="ko-KR" dirty="0"/>
              <a:t>”</a:t>
            </a:r>
            <a:r>
              <a:rPr lang="ko-KR" altLang="ko-KR" dirty="0"/>
              <a:t>으로 설정</a:t>
            </a:r>
            <a:r>
              <a:rPr lang="en-US" altLang="ko-KR" dirty="0"/>
              <a:t>.</a:t>
            </a:r>
            <a:endParaRPr lang="ko-KR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en-US" altLang="ko-KR" dirty="0" smtClean="0"/>
              <a:t>② </a:t>
            </a:r>
            <a:r>
              <a:rPr lang="ko-KR" altLang="ko-KR" dirty="0" err="1"/>
              <a:t>아두이노</a:t>
            </a:r>
            <a:r>
              <a:rPr lang="ko-KR" altLang="ko-KR" dirty="0"/>
              <a:t> 시리얼 모니터 창 입력에 다음 순서대로 입력</a:t>
            </a:r>
            <a:r>
              <a:rPr lang="en-US" altLang="ko-KR" dirty="0"/>
              <a:t>.</a:t>
            </a:r>
            <a:endParaRPr lang="ko-KR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▷ AT ⇒ OK : </a:t>
            </a:r>
            <a:r>
              <a:rPr lang="ko-KR" altLang="ko-KR" dirty="0" err="1"/>
              <a:t>블루투스</a:t>
            </a:r>
            <a:r>
              <a:rPr lang="ko-KR" altLang="ko-KR" dirty="0"/>
              <a:t> 통신 준비가 됨</a:t>
            </a:r>
            <a:r>
              <a:rPr lang="en-US" altLang="ko-KR" dirty="0"/>
              <a:t>.</a:t>
            </a:r>
            <a:endParaRPr lang="ko-KR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▷ </a:t>
            </a:r>
            <a:r>
              <a:rPr lang="en-US" altLang="ko-KR" dirty="0" smtClean="0"/>
              <a:t>AT+NAME</a:t>
            </a:r>
            <a:r>
              <a:rPr lang="en-US" altLang="ko-KR" b="1" dirty="0" smtClean="0">
                <a:solidFill>
                  <a:srgbClr val="FF0000"/>
                </a:solidFill>
              </a:rPr>
              <a:t>tae01</a:t>
            </a:r>
            <a:r>
              <a:rPr lang="en-US" altLang="ko-KR" dirty="0"/>
              <a:t>⇒ </a:t>
            </a:r>
            <a:r>
              <a:rPr lang="en-US" altLang="ko-KR" dirty="0" err="1"/>
              <a:t>OKsetname</a:t>
            </a:r>
            <a:r>
              <a:rPr lang="en-US" altLang="ko-KR" dirty="0"/>
              <a:t> : </a:t>
            </a:r>
            <a:r>
              <a:rPr lang="ko-KR" altLang="ko-KR" dirty="0" err="1"/>
              <a:t>블루투스</a:t>
            </a:r>
            <a:r>
              <a:rPr lang="ko-KR" altLang="ko-KR" dirty="0"/>
              <a:t> 이름을</a:t>
            </a:r>
            <a:r>
              <a:rPr lang="en-US" altLang="ko-KR" dirty="0"/>
              <a:t> “</a:t>
            </a:r>
            <a:r>
              <a:rPr lang="en-US" altLang="ko-KR" b="1" dirty="0" smtClean="0">
                <a:solidFill>
                  <a:srgbClr val="FF0000"/>
                </a:solidFill>
              </a:rPr>
              <a:t>tae01</a:t>
            </a:r>
            <a:r>
              <a:rPr lang="en-US" altLang="ko-KR" dirty="0"/>
              <a:t>"</a:t>
            </a:r>
            <a:r>
              <a:rPr lang="ko-KR" altLang="ko-KR" dirty="0"/>
              <a:t>로 설정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▷ AT+PIN</a:t>
            </a:r>
            <a:r>
              <a:rPr lang="en-US" altLang="ko-KR" b="1" dirty="0">
                <a:solidFill>
                  <a:srgbClr val="FF0000"/>
                </a:solidFill>
              </a:rPr>
              <a:t>1234</a:t>
            </a:r>
            <a:r>
              <a:rPr lang="en-US" altLang="ko-KR" dirty="0"/>
              <a:t>⇒ </a:t>
            </a:r>
            <a:r>
              <a:rPr lang="en-US" altLang="ko-KR" dirty="0" err="1"/>
              <a:t>OKsetPin</a:t>
            </a:r>
            <a:r>
              <a:rPr lang="en-US" altLang="ko-KR" dirty="0"/>
              <a:t> : </a:t>
            </a:r>
            <a:r>
              <a:rPr lang="ko-KR" altLang="ko-KR" dirty="0" err="1"/>
              <a:t>블루투스</a:t>
            </a:r>
            <a:r>
              <a:rPr lang="ko-KR" altLang="ko-KR" dirty="0"/>
              <a:t> 비밀번호를</a:t>
            </a:r>
            <a:r>
              <a:rPr lang="en-US" altLang="ko-KR" dirty="0"/>
              <a:t> “</a:t>
            </a:r>
            <a:r>
              <a:rPr lang="en-US" altLang="ko-KR" b="1" dirty="0">
                <a:solidFill>
                  <a:srgbClr val="FF0000"/>
                </a:solidFill>
              </a:rPr>
              <a:t>1234</a:t>
            </a:r>
            <a:r>
              <a:rPr lang="en-US" altLang="ko-KR" dirty="0"/>
              <a:t>”</a:t>
            </a:r>
            <a:r>
              <a:rPr lang="ko-KR" altLang="ko-KR" dirty="0"/>
              <a:t>로 설정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▷ AT+BAUD</a:t>
            </a:r>
            <a:r>
              <a:rPr lang="en-US" altLang="ko-KR" b="1" dirty="0">
                <a:solidFill>
                  <a:srgbClr val="FF0000"/>
                </a:solidFill>
              </a:rPr>
              <a:t>4</a:t>
            </a:r>
            <a:r>
              <a:rPr lang="en-US" altLang="ko-KR" dirty="0"/>
              <a:t>⇒ OK9600 : </a:t>
            </a:r>
            <a:r>
              <a:rPr lang="ko-KR" altLang="ko-KR" dirty="0" err="1"/>
              <a:t>블루투스</a:t>
            </a:r>
            <a:r>
              <a:rPr lang="ko-KR" altLang="ko-KR" dirty="0"/>
              <a:t> 통신속도를</a:t>
            </a:r>
            <a:r>
              <a:rPr lang="en-US" altLang="ko-KR" dirty="0"/>
              <a:t> “</a:t>
            </a:r>
            <a:r>
              <a:rPr lang="en-US" altLang="ko-KR" b="1" dirty="0">
                <a:solidFill>
                  <a:srgbClr val="FF0000"/>
                </a:solidFill>
              </a:rPr>
              <a:t>9600bps</a:t>
            </a:r>
            <a:r>
              <a:rPr lang="en-US" altLang="ko-KR" dirty="0"/>
              <a:t>"</a:t>
            </a:r>
            <a:r>
              <a:rPr lang="ko-KR" altLang="ko-KR" dirty="0"/>
              <a:t>로 </a:t>
            </a:r>
            <a:r>
              <a:rPr lang="ko-KR" altLang="ko-KR" dirty="0" smtClean="0"/>
              <a:t>설정</a:t>
            </a:r>
            <a:endParaRPr lang="ko-KR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(※ </a:t>
            </a:r>
            <a:r>
              <a:rPr lang="ko-KR" altLang="ko-KR" dirty="0"/>
              <a:t>참고</a:t>
            </a:r>
            <a:r>
              <a:rPr lang="en-US" altLang="ko-KR" dirty="0"/>
              <a:t> : BAUD1=1200, 2=2400, 3=4800, 4=9600,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BAUD5=19200</a:t>
            </a:r>
            <a:r>
              <a:rPr lang="en-US" altLang="ko-KR" dirty="0"/>
              <a:t>, 6=38400, 7=57600, 8=115200 </a:t>
            </a:r>
            <a:r>
              <a:rPr lang="en-US" altLang="ko-KR" dirty="0" smtClean="0"/>
              <a:t>)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5353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스케치 코드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77191" y="1926124"/>
            <a:ext cx="423705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dirty="0" err="1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&gt;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rx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tx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rx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tx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const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A71D5D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8785" y="1926124"/>
            <a:ext cx="4363695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rot="5400000">
            <a:off x="1866248" y="4021547"/>
            <a:ext cx="5207881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6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503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주소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http://ai2.appinventor.mit.edu</a:t>
            </a:r>
            <a:r>
              <a:rPr lang="en-US" altLang="ko-KR" dirty="0" smtClean="0"/>
              <a:t>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0" y="2624718"/>
            <a:ext cx="8542959" cy="404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1916832"/>
            <a:ext cx="7225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hlinkClick r:id="rId2"/>
              </a:rPr>
              <a:t>http://ai2.appinventor.mit.edu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21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9" y="1424574"/>
            <a:ext cx="8567902" cy="5172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2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디자인</a:t>
            </a:r>
            <a:endParaRPr lang="en-US" altLang="ko-KR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277191" y="2040048"/>
            <a:ext cx="6095009" cy="4485296"/>
            <a:chOff x="4283968" y="1412776"/>
            <a:chExt cx="2674938" cy="1765474"/>
          </a:xfrm>
        </p:grpSpPr>
        <p:sp>
          <p:nvSpPr>
            <p:cNvPr id="12" name="TextBox 11"/>
            <p:cNvSpPr txBox="1"/>
            <p:nvPr/>
          </p:nvSpPr>
          <p:spPr>
            <a:xfrm>
              <a:off x="4588655" y="16288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13" name="_x287856920" descr="EMB00000cd0061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83968" y="1412776"/>
              <a:ext cx="2674938" cy="1184275"/>
            </a:xfrm>
            <a:prstGeom prst="rect">
              <a:avLst/>
            </a:prstGeom>
            <a:noFill/>
          </p:spPr>
        </p:pic>
        <p:pic>
          <p:nvPicPr>
            <p:cNvPr id="14" name="_x287853480" descr="EMB00000cd0062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968" y="2636912"/>
              <a:ext cx="2651125" cy="54133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369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블럭</a:t>
            </a:r>
            <a:endParaRPr lang="en-US" altLang="ko-KR" dirty="0" smtClean="0"/>
          </a:p>
        </p:txBody>
      </p:sp>
      <p:pic>
        <p:nvPicPr>
          <p:cNvPr id="9" name="_x287651824" descr="EMB00000cd006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91" y="1916832"/>
            <a:ext cx="8542959" cy="4941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546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5229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 smtClean="0"/>
              <a:t>스마트폰과</a:t>
            </a:r>
            <a:r>
              <a:rPr lang="en-US" altLang="ko-KR" dirty="0" smtClean="0"/>
              <a:t> </a:t>
            </a:r>
            <a:r>
              <a:rPr lang="en-US" altLang="ko-KR" dirty="0"/>
              <a:t>HC-06 </a:t>
            </a:r>
            <a:r>
              <a:rPr lang="ko-KR" altLang="ko-KR" dirty="0" err="1"/>
              <a:t>블루투스</a:t>
            </a:r>
            <a:r>
              <a:rPr lang="ko-KR" altLang="ko-KR" dirty="0"/>
              <a:t> 모듈 </a:t>
            </a:r>
            <a:r>
              <a:rPr lang="ko-KR" altLang="ko-KR" dirty="0" err="1"/>
              <a:t>페어링</a:t>
            </a:r>
            <a:r>
              <a:rPr lang="ko-KR" altLang="ko-KR" dirty="0"/>
              <a:t> </a:t>
            </a:r>
            <a:r>
              <a:rPr lang="ko-KR" altLang="ko-KR" dirty="0" smtClean="0"/>
              <a:t>과정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1. </a:t>
            </a:r>
            <a:r>
              <a:rPr lang="ko-KR" altLang="ko-KR" dirty="0" err="1" smtClean="0"/>
              <a:t>스마트폰에서</a:t>
            </a:r>
            <a:r>
              <a:rPr lang="ko-KR" altLang="ko-KR" dirty="0" smtClean="0"/>
              <a:t> </a:t>
            </a:r>
            <a:r>
              <a:rPr lang="ko-KR" altLang="ko-KR" dirty="0" err="1"/>
              <a:t>블루투스</a:t>
            </a:r>
            <a:r>
              <a:rPr lang="ko-KR" altLang="ko-KR" dirty="0"/>
              <a:t> 기능 </a:t>
            </a:r>
            <a:r>
              <a:rPr lang="ko-KR" altLang="ko-KR" dirty="0" smtClean="0"/>
              <a:t>활성화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2204864"/>
            <a:ext cx="501458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4947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 smtClean="0"/>
              <a:t>스마트폰과</a:t>
            </a:r>
            <a:r>
              <a:rPr lang="en-US" altLang="ko-KR" dirty="0" smtClean="0"/>
              <a:t> </a:t>
            </a:r>
            <a:r>
              <a:rPr lang="en-US" altLang="ko-KR" dirty="0"/>
              <a:t>HC-06 </a:t>
            </a:r>
            <a:r>
              <a:rPr lang="ko-KR" altLang="ko-KR" dirty="0" err="1"/>
              <a:t>블루투스</a:t>
            </a:r>
            <a:r>
              <a:rPr lang="ko-KR" altLang="ko-KR" dirty="0"/>
              <a:t> 모듈 </a:t>
            </a:r>
            <a:r>
              <a:rPr lang="ko-KR" altLang="ko-KR" dirty="0" err="1"/>
              <a:t>페어링</a:t>
            </a:r>
            <a:r>
              <a:rPr lang="ko-KR" altLang="ko-KR" dirty="0"/>
              <a:t> </a:t>
            </a:r>
            <a:r>
              <a:rPr lang="ko-KR" altLang="ko-KR" dirty="0" smtClean="0"/>
              <a:t>과정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ko-KR" dirty="0" err="1" smtClean="0"/>
              <a:t>스마트폰과</a:t>
            </a:r>
            <a:r>
              <a:rPr lang="en-US" altLang="ko-KR" dirty="0" smtClean="0"/>
              <a:t> </a:t>
            </a:r>
            <a:r>
              <a:rPr lang="en-US" altLang="ko-KR" dirty="0"/>
              <a:t>HC-06 </a:t>
            </a:r>
            <a:r>
              <a:rPr lang="ko-KR" altLang="ko-KR" dirty="0" err="1"/>
              <a:t>블루투스</a:t>
            </a:r>
            <a:r>
              <a:rPr lang="ko-KR" altLang="ko-KR" dirty="0"/>
              <a:t> 모듈 </a:t>
            </a:r>
            <a:r>
              <a:rPr lang="ko-KR" altLang="ko-KR" dirty="0" err="1"/>
              <a:t>페어링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2204864"/>
            <a:ext cx="2880000" cy="4389287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150912" y="2204864"/>
            <a:ext cx="2880000" cy="441261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6024633" y="2204864"/>
            <a:ext cx="2880000" cy="43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14. 74HC595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8234" y="1628800"/>
            <a:ext cx="5338793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577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/>
              <a:t>아두이노</a:t>
            </a:r>
            <a:r>
              <a:rPr lang="en-US" altLang="ko-KR" dirty="0"/>
              <a:t>, </a:t>
            </a:r>
            <a:r>
              <a:rPr lang="ko-KR" altLang="ko-KR" dirty="0" err="1"/>
              <a:t>블루투스</a:t>
            </a:r>
            <a:r>
              <a:rPr lang="ko-KR" altLang="ko-KR" dirty="0"/>
              <a:t> 모듈</a:t>
            </a:r>
            <a:r>
              <a:rPr lang="en-US" altLang="ko-KR" dirty="0"/>
              <a:t>, </a:t>
            </a:r>
            <a:r>
              <a:rPr lang="ko-KR" altLang="ko-KR" dirty="0" err="1"/>
              <a:t>스마트폰과의</a:t>
            </a:r>
            <a:r>
              <a:rPr lang="ko-KR" altLang="ko-KR" dirty="0"/>
              <a:t> 연동 동작설명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5952" y="1988840"/>
            <a:ext cx="2880000" cy="468052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153740" y="1988840"/>
            <a:ext cx="2880000" cy="468052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6051528" y="1988840"/>
            <a:ext cx="2880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26" name="Picture 2" descr="http://cfile7.uf.tistory.com/image/2742455055E947A12159C8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784"/>
            <a:ext cx="8569325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3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2959" y="1412776"/>
            <a:ext cx="6120000" cy="504000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05524" y="1628800"/>
            <a:ext cx="25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5" y="1294045"/>
            <a:ext cx="6120000" cy="504000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084168" y="1562334"/>
            <a:ext cx="25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5" y="1916832"/>
            <a:ext cx="3960000" cy="396000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4860150" y="1916832"/>
            <a:ext cx="3960000" cy="3960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05118" y="5900945"/>
            <a:ext cx="1955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ko-KR" dirty="0" err="1" smtClean="0"/>
              <a:t>접점식</a:t>
            </a:r>
            <a:r>
              <a:rPr lang="ko-KR" altLang="ko-KR" dirty="0" smtClean="0"/>
              <a:t> 릴레이</a:t>
            </a:r>
            <a:r>
              <a:rPr lang="en-US" altLang="ko-KR" dirty="0" smtClean="0"/>
              <a:t> ]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014443" y="5900945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en-US" dirty="0" smtClean="0"/>
              <a:t>비 </a:t>
            </a:r>
            <a:r>
              <a:rPr lang="ko-KR" altLang="ko-KR" dirty="0" err="1" smtClean="0"/>
              <a:t>접점식</a:t>
            </a:r>
            <a:r>
              <a:rPr lang="ko-KR" altLang="ko-KR" dirty="0" smtClean="0"/>
              <a:t> 릴레이</a:t>
            </a:r>
            <a:r>
              <a:rPr lang="en-US" altLang="ko-KR" dirty="0" smtClean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45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1" y="1422068"/>
            <a:ext cx="518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ko-KR" dirty="0" err="1"/>
              <a:t>푸쉬버튼을</a:t>
            </a:r>
            <a:r>
              <a:rPr lang="ko-KR" altLang="ko-KR" dirty="0"/>
              <a:t> 이용한</a:t>
            </a:r>
            <a:r>
              <a:rPr lang="en-US" altLang="ko-KR" dirty="0"/>
              <a:t> 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endParaRPr lang="en-US" altLang="ko-KR" dirty="0" smtClean="0"/>
          </a:p>
        </p:txBody>
      </p:sp>
      <p:pic>
        <p:nvPicPr>
          <p:cNvPr id="6" name="Picture 5" descr="C:\Users\minjun\Desktop\그림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1832438"/>
            <a:ext cx="8330401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9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1" y="1422068"/>
            <a:ext cx="588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ko-KR" dirty="0" err="1"/>
              <a:t>푸쉬버튼을</a:t>
            </a:r>
            <a:r>
              <a:rPr lang="ko-KR" altLang="ko-KR" dirty="0"/>
              <a:t> 이용한</a:t>
            </a:r>
            <a:r>
              <a:rPr lang="en-US" altLang="ko-KR" dirty="0"/>
              <a:t> 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회로도</a:t>
            </a:r>
            <a:endParaRPr lang="en-US" altLang="ko-KR" dirty="0" smtClean="0"/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1988840"/>
            <a:ext cx="854295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8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1" y="1422068"/>
            <a:ext cx="510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활용한 </a:t>
            </a:r>
            <a:r>
              <a:rPr lang="en-US" altLang="ko-KR" dirty="0" smtClean="0"/>
              <a:t>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endParaRPr lang="en-US" altLang="ko-KR" dirty="0" smtClean="0"/>
          </a:p>
        </p:txBody>
      </p:sp>
      <p:pic>
        <p:nvPicPr>
          <p:cNvPr id="6" name="Picture 4" descr="C:\Users\minjun\Desktop\그림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1" y="1988839"/>
            <a:ext cx="8317353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40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0" y="1422068"/>
            <a:ext cx="587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en-US" dirty="0" err="1"/>
              <a:t>아두이노를</a:t>
            </a:r>
            <a:r>
              <a:rPr lang="ko-KR" altLang="en-US" dirty="0"/>
              <a:t> 활용한 </a:t>
            </a:r>
            <a:r>
              <a:rPr lang="en-US" altLang="ko-KR" dirty="0"/>
              <a:t>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회로도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803620"/>
            <a:ext cx="8542960" cy="47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en-US" dirty="0" err="1"/>
              <a:t>아두이노를</a:t>
            </a:r>
            <a:r>
              <a:rPr lang="ko-KR" altLang="en-US" dirty="0"/>
              <a:t> 활용한 </a:t>
            </a:r>
            <a:r>
              <a:rPr lang="en-US" altLang="ko-KR" dirty="0"/>
              <a:t>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코드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77190" y="191683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light =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||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||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39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15. DC</a:t>
            </a:r>
            <a:r>
              <a:rPr lang="ko-KR" altLang="en-US" dirty="0" smtClean="0"/>
              <a:t>모터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700808"/>
            <a:ext cx="505090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0" y="1422068"/>
            <a:ext cx="587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en-US" dirty="0" err="1"/>
              <a:t>아두이노를</a:t>
            </a:r>
            <a:r>
              <a:rPr lang="ko-KR" altLang="en-US" dirty="0"/>
              <a:t> 활용한 </a:t>
            </a:r>
            <a:r>
              <a:rPr lang="en-US" altLang="ko-KR" dirty="0"/>
              <a:t>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2060848"/>
            <a:ext cx="3960000" cy="3960000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4860150" y="2060848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7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598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smtClean="0"/>
              <a:t>릴레이</a:t>
            </a:r>
            <a:r>
              <a:rPr lang="en-US" altLang="ko-KR" dirty="0"/>
              <a:t>, </a:t>
            </a:r>
            <a:r>
              <a:rPr lang="ko-KR" altLang="ko-KR" dirty="0" err="1"/>
              <a:t>블루투스</a:t>
            </a:r>
            <a:r>
              <a:rPr lang="en-US" altLang="ko-KR" dirty="0"/>
              <a:t>, </a:t>
            </a:r>
            <a:r>
              <a:rPr lang="ko-KR" altLang="ko-KR" dirty="0" err="1"/>
              <a:t>아두이노를</a:t>
            </a:r>
            <a:r>
              <a:rPr lang="ko-KR" altLang="ko-KR" dirty="0"/>
              <a:t> 활용한</a:t>
            </a:r>
            <a:r>
              <a:rPr lang="en-US" altLang="ko-KR" dirty="0"/>
              <a:t> AC220V </a:t>
            </a:r>
            <a:r>
              <a:rPr lang="ko-KR" altLang="ko-KR" dirty="0"/>
              <a:t>전등 제어</a:t>
            </a:r>
            <a:endParaRPr lang="en-US" altLang="ko-KR" dirty="0" smtClean="0"/>
          </a:p>
        </p:txBody>
      </p:sp>
      <p:pic>
        <p:nvPicPr>
          <p:cNvPr id="5" name="Picture 3" descr="C:\Users\minjun\Desktop\그림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0" y="1988840"/>
            <a:ext cx="8542959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675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smtClean="0"/>
              <a:t>릴레이</a:t>
            </a:r>
            <a:r>
              <a:rPr lang="en-US" altLang="ko-KR" dirty="0"/>
              <a:t>, </a:t>
            </a:r>
            <a:r>
              <a:rPr lang="ko-KR" altLang="ko-KR" dirty="0" err="1"/>
              <a:t>블루투스</a:t>
            </a:r>
            <a:r>
              <a:rPr lang="en-US" altLang="ko-KR" dirty="0"/>
              <a:t>, </a:t>
            </a:r>
            <a:r>
              <a:rPr lang="ko-KR" altLang="ko-KR" dirty="0" err="1"/>
              <a:t>아두이노를</a:t>
            </a:r>
            <a:r>
              <a:rPr lang="ko-KR" altLang="ko-KR" dirty="0"/>
              <a:t> 활용한</a:t>
            </a:r>
            <a:r>
              <a:rPr lang="en-US" altLang="ko-KR" dirty="0"/>
              <a:t> 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회로도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1916832"/>
            <a:ext cx="854295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753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smtClean="0"/>
              <a:t>릴레이</a:t>
            </a:r>
            <a:r>
              <a:rPr lang="en-US" altLang="ko-KR" dirty="0"/>
              <a:t>, </a:t>
            </a:r>
            <a:r>
              <a:rPr lang="ko-KR" altLang="ko-KR" dirty="0" err="1"/>
              <a:t>블루투스</a:t>
            </a:r>
            <a:r>
              <a:rPr lang="en-US" altLang="ko-KR" dirty="0"/>
              <a:t>, </a:t>
            </a:r>
            <a:r>
              <a:rPr lang="ko-KR" altLang="ko-KR" dirty="0" err="1"/>
              <a:t>아두이노를</a:t>
            </a:r>
            <a:r>
              <a:rPr lang="ko-KR" altLang="ko-KR" dirty="0"/>
              <a:t> 활용한</a:t>
            </a:r>
            <a:r>
              <a:rPr lang="en-US" altLang="ko-KR" dirty="0"/>
              <a:t> 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코드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77191" y="1916832"/>
            <a:ext cx="4006777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dirty="0" err="1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/>
              <a:t>// 2</a:t>
            </a:r>
            <a:r>
              <a:rPr lang="ko-KR" altLang="ko-KR" dirty="0"/>
              <a:t>번</a:t>
            </a:r>
            <a:r>
              <a:rPr lang="en-US" altLang="ko-KR" dirty="0"/>
              <a:t>:</a:t>
            </a:r>
            <a:r>
              <a:rPr lang="en-US" altLang="ko-KR" dirty="0" smtClean="0"/>
              <a:t>Rx -&gt; HC-06:Tx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fontAlgn="t">
              <a:lnSpc>
                <a:spcPct val="150000"/>
              </a:lnSpc>
            </a:pPr>
            <a:r>
              <a:rPr lang="en-US" altLang="ko-KR" dirty="0" smtClean="0"/>
              <a:t>// 3</a:t>
            </a:r>
            <a:r>
              <a:rPr lang="ko-KR" altLang="ko-KR" dirty="0"/>
              <a:t>번</a:t>
            </a:r>
            <a:r>
              <a:rPr lang="en-US" altLang="ko-KR" dirty="0"/>
              <a:t>:</a:t>
            </a:r>
            <a:r>
              <a:rPr lang="en-US" altLang="ko-KR" dirty="0" err="1"/>
              <a:t>Tx</a:t>
            </a:r>
            <a:r>
              <a:rPr lang="en-US" altLang="ko-KR" dirty="0"/>
              <a:t> -&gt; HC-06:Rx</a:t>
            </a:r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const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char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>
              <a:lnSpc>
                <a:spcPct val="150000"/>
              </a:lnSpc>
            </a:pPr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04350" y="1916832"/>
            <a:ext cx="400677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if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rot="5400000">
            <a:off x="2115862" y="4271161"/>
            <a:ext cx="4708654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1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191" y="14220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디자인</a:t>
            </a:r>
            <a:endParaRPr lang="en-US" altLang="ko-KR" dirty="0" smtClean="0"/>
          </a:p>
        </p:txBody>
      </p:sp>
      <p:pic>
        <p:nvPicPr>
          <p:cNvPr id="16" name="그림 1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1916832"/>
            <a:ext cx="6455049" cy="3888432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90" y="5824408"/>
            <a:ext cx="6455049" cy="8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1916832"/>
            <a:ext cx="8542959" cy="4464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7191" y="14220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5023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3122089" y="1988840"/>
            <a:ext cx="2880000" cy="4680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7191" y="1422068"/>
            <a:ext cx="577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/>
              <a:t>아두이노</a:t>
            </a:r>
            <a:r>
              <a:rPr lang="en-US" altLang="ko-KR" dirty="0"/>
              <a:t>, </a:t>
            </a:r>
            <a:r>
              <a:rPr lang="ko-KR" altLang="ko-KR" dirty="0" err="1"/>
              <a:t>블루투스</a:t>
            </a:r>
            <a:r>
              <a:rPr lang="ko-KR" altLang="ko-KR" dirty="0"/>
              <a:t> 모듈</a:t>
            </a:r>
            <a:r>
              <a:rPr lang="en-US" altLang="ko-KR" dirty="0"/>
              <a:t>, </a:t>
            </a:r>
            <a:r>
              <a:rPr lang="ko-KR" altLang="ko-KR" dirty="0" err="1"/>
              <a:t>스마트폰과의</a:t>
            </a:r>
            <a:r>
              <a:rPr lang="ko-KR" altLang="ko-KR" dirty="0"/>
              <a:t> 연동 동작설명</a:t>
            </a:r>
            <a:endParaRPr lang="ko-KR" altLang="en-US" dirty="0"/>
          </a:p>
        </p:txBody>
      </p:sp>
      <p:pic>
        <p:nvPicPr>
          <p:cNvPr id="14" name="그림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79512" y="1989360"/>
            <a:ext cx="2880000" cy="4680000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4"/>
          <a:stretch>
            <a:fillRect/>
          </a:stretch>
        </p:blipFill>
        <p:spPr>
          <a:xfrm>
            <a:off x="6064667" y="1988840"/>
            <a:ext cx="28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26" name="Picture 2" descr="Io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1484784"/>
            <a:ext cx="8569325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4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825" y="1916832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www.youtube.com/watch?v=deolstthDr4&amp;t=4s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0825" y="2736503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www.youtube.com/watch?v=oYLi1eWBUvU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0825" y="3632448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www.youtube.com/watch?v=RKT1wsG4BmE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2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파이선 설치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55576" y="1791400"/>
            <a:ext cx="58275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hlinkClick r:id="rId2"/>
              </a:rPr>
              <a:t>http://www.python.org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90" y="2499286"/>
            <a:ext cx="8542959" cy="417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88640"/>
            <a:ext cx="6912768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/>
              <a:t>목 차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1700808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Ⅰ. </a:t>
            </a:r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276872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Ⅱ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프로세싱과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285293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Ⅲ. </a:t>
            </a:r>
            <a:r>
              <a:rPr lang="ko-KR" altLang="en-US" dirty="0" err="1" smtClean="0"/>
              <a:t>앱인벤터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3429000"/>
            <a:ext cx="313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Ⅳ.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IOT </a:t>
            </a:r>
            <a:r>
              <a:rPr lang="ko-KR" altLang="en-US" dirty="0" smtClean="0"/>
              <a:t>프로젝트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16. </a:t>
            </a:r>
            <a:r>
              <a:rPr lang="ko-KR" altLang="en-US" dirty="0" err="1" smtClean="0"/>
              <a:t>피에조부저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스피커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700808"/>
            <a:ext cx="3997796" cy="394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파이선 설치</a:t>
            </a:r>
            <a:endParaRPr lang="en-US" altLang="ko-KR" dirty="0" smtClean="0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16832"/>
            <a:ext cx="854295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2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파이선 환경설</a:t>
            </a:r>
            <a:r>
              <a:rPr lang="ko-KR" altLang="en-US" dirty="0"/>
              <a:t>정</a:t>
            </a:r>
            <a:endParaRPr lang="en-US" altLang="ko-KR" dirty="0" smtClean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95526" y="2714730"/>
            <a:ext cx="8524624" cy="39546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5526" y="1791400"/>
            <a:ext cx="8542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ko-KR" dirty="0">
                <a:solidFill>
                  <a:srgbClr val="FF0000"/>
                </a:solidFill>
              </a:rPr>
              <a:t>제어판</a:t>
            </a:r>
            <a:r>
              <a:rPr lang="en-US" altLang="ko-KR" dirty="0">
                <a:solidFill>
                  <a:srgbClr val="FF0000"/>
                </a:solidFill>
              </a:rPr>
              <a:t>]-[</a:t>
            </a:r>
            <a:r>
              <a:rPr lang="ko-KR" altLang="ko-KR" dirty="0" err="1">
                <a:solidFill>
                  <a:srgbClr val="FF0000"/>
                </a:solidFill>
              </a:rPr>
              <a:t>시스템및보안</a:t>
            </a:r>
            <a:r>
              <a:rPr lang="en-US" altLang="ko-KR" dirty="0">
                <a:solidFill>
                  <a:srgbClr val="FF0000"/>
                </a:solidFill>
              </a:rPr>
              <a:t>]-[</a:t>
            </a:r>
            <a:r>
              <a:rPr lang="ko-KR" altLang="ko-KR" dirty="0">
                <a:solidFill>
                  <a:srgbClr val="FF0000"/>
                </a:solidFill>
              </a:rPr>
              <a:t>시스템</a:t>
            </a:r>
            <a:r>
              <a:rPr lang="en-US" altLang="ko-KR" dirty="0" smtClean="0">
                <a:solidFill>
                  <a:srgbClr val="FF0000"/>
                </a:solidFill>
              </a:rPr>
              <a:t>]-[</a:t>
            </a:r>
            <a:r>
              <a:rPr lang="ko-KR" altLang="ko-KR" dirty="0">
                <a:solidFill>
                  <a:srgbClr val="FF0000"/>
                </a:solidFill>
              </a:rPr>
              <a:t>설정변경</a:t>
            </a:r>
            <a:r>
              <a:rPr lang="en-US" altLang="ko-KR" dirty="0">
                <a:solidFill>
                  <a:srgbClr val="FF0000"/>
                </a:solidFill>
              </a:rPr>
              <a:t>]-[</a:t>
            </a:r>
            <a:r>
              <a:rPr lang="ko-KR" altLang="ko-KR" dirty="0">
                <a:solidFill>
                  <a:srgbClr val="FF0000"/>
                </a:solidFill>
              </a:rPr>
              <a:t>고급</a:t>
            </a:r>
            <a:r>
              <a:rPr lang="en-US" altLang="ko-KR" dirty="0">
                <a:solidFill>
                  <a:srgbClr val="FF0000"/>
                </a:solidFill>
              </a:rPr>
              <a:t>]-[</a:t>
            </a:r>
            <a:r>
              <a:rPr lang="ko-KR" altLang="ko-KR" dirty="0">
                <a:solidFill>
                  <a:srgbClr val="FF0000"/>
                </a:solidFill>
              </a:rPr>
              <a:t>환경변수</a:t>
            </a:r>
            <a:r>
              <a:rPr lang="en-US" altLang="ko-KR" dirty="0">
                <a:solidFill>
                  <a:srgbClr val="FF0000"/>
                </a:solidFill>
              </a:rPr>
              <a:t>]-[</a:t>
            </a:r>
            <a:r>
              <a:rPr lang="ko-KR" altLang="ko-KR" dirty="0">
                <a:solidFill>
                  <a:srgbClr val="FF0000"/>
                </a:solidFill>
              </a:rPr>
              <a:t>시스템변수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r>
              <a:rPr lang="ko-KR" altLang="ko-KR" dirty="0"/>
              <a:t>의</a:t>
            </a:r>
            <a:r>
              <a:rPr lang="en-US" altLang="ko-KR" dirty="0"/>
              <a:t> “</a:t>
            </a:r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en-US" altLang="ko-KR" dirty="0"/>
              <a:t>"</a:t>
            </a:r>
            <a:r>
              <a:rPr lang="ko-KR" altLang="ko-KR" dirty="0"/>
              <a:t>항목 편집을 클릭하여</a:t>
            </a:r>
            <a:r>
              <a:rPr lang="en-US" altLang="ko-KR" dirty="0"/>
              <a:t> "</a:t>
            </a:r>
            <a:r>
              <a:rPr lang="en-US" altLang="ko-KR" dirty="0">
                <a:solidFill>
                  <a:srgbClr val="FF0000"/>
                </a:solidFill>
              </a:rPr>
              <a:t>C:\Python27</a:t>
            </a:r>
            <a:r>
              <a:rPr lang="en-US" altLang="ko-KR" dirty="0"/>
              <a:t>"</a:t>
            </a:r>
            <a:r>
              <a:rPr lang="ko-KR" altLang="ko-KR" dirty="0"/>
              <a:t>추가 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9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윈도우 커맨드 창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39356" y="2823319"/>
            <a:ext cx="855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/>
              <a:t>python –m pip install –U pip </a:t>
            </a:r>
            <a:r>
              <a:rPr lang="en-US" altLang="ko-KR" sz="3600" dirty="0" err="1" smtClean="0"/>
              <a:t>setuptools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50825" y="245398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설치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48197" y="1774584"/>
            <a:ext cx="4589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시작 </a:t>
            </a:r>
            <a:r>
              <a:rPr lang="en-US" altLang="ko-KR" sz="3200" dirty="0" smtClean="0"/>
              <a:t>– </a:t>
            </a:r>
            <a:r>
              <a:rPr lang="ko-KR" altLang="en-US" sz="3200" dirty="0" smtClean="0"/>
              <a:t>실행 </a:t>
            </a:r>
            <a:r>
              <a:rPr lang="en-US" altLang="ko-KR" sz="3200" dirty="0" smtClean="0"/>
              <a:t>– </a:t>
            </a:r>
            <a:r>
              <a:rPr lang="en-US" altLang="ko-KR" sz="3200" dirty="0" err="1" smtClean="0"/>
              <a:t>cmd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입력</a:t>
            </a:r>
            <a:endParaRPr lang="ko-KR" altLang="en-US" sz="3200" dirty="0"/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353576" y="3573016"/>
            <a:ext cx="846657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389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파이선 시리얼 패키지 설치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pyserial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39356" y="1829316"/>
            <a:ext cx="6413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/>
              <a:t>python –m pip install </a:t>
            </a:r>
            <a:r>
              <a:rPr lang="en-US" altLang="ko-KR" sz="3600" dirty="0" err="1" smtClean="0"/>
              <a:t>pyserial</a:t>
            </a:r>
            <a:endParaRPr lang="ko-KR" altLang="en-US" sz="3600" dirty="0"/>
          </a:p>
        </p:txBody>
      </p:sp>
      <p:pic>
        <p:nvPicPr>
          <p:cNvPr id="13" name="그림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2475646"/>
            <a:ext cx="8542959" cy="42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아두이노와</a:t>
            </a:r>
            <a:r>
              <a:rPr lang="ko-KR" altLang="ko-KR" dirty="0"/>
              <a:t> 파이선 시리얼 </a:t>
            </a:r>
            <a:r>
              <a:rPr lang="ko-KR" altLang="ko-KR" dirty="0" smtClean="0"/>
              <a:t>통신</a:t>
            </a:r>
            <a:r>
              <a:rPr lang="en-US" altLang="ko-KR" dirty="0" smtClean="0"/>
              <a:t> 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코드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77190" y="1916832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"Hello World"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494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아두이노와</a:t>
            </a:r>
            <a:r>
              <a:rPr lang="ko-KR" altLang="ko-KR" dirty="0"/>
              <a:t> 파이선 시리얼 </a:t>
            </a:r>
            <a:r>
              <a:rPr lang="ko-KR" altLang="ko-KR" dirty="0" smtClean="0"/>
              <a:t>통신</a:t>
            </a:r>
            <a:r>
              <a:rPr lang="en-US" altLang="ko-KR" dirty="0" smtClean="0"/>
              <a:t> :</a:t>
            </a:r>
            <a:r>
              <a:rPr lang="ko-KR" altLang="ko-KR" dirty="0" smtClean="0"/>
              <a:t> </a:t>
            </a:r>
            <a:r>
              <a:rPr lang="ko-KR" altLang="en-US" dirty="0" smtClean="0"/>
              <a:t>파이선 코드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77190" y="1916832"/>
            <a:ext cx="4572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969896"/>
                </a:solidFill>
                <a:latin typeface="Consolas"/>
              </a:rPr>
              <a:t># python 2.7 version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from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serial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Serial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Serial(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'COM6'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while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ser.readline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9636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아두이노와</a:t>
            </a:r>
            <a:r>
              <a:rPr lang="ko-KR" altLang="ko-KR" dirty="0"/>
              <a:t> 파이선 시리얼 </a:t>
            </a:r>
            <a:r>
              <a:rPr lang="ko-KR" altLang="ko-KR" dirty="0" smtClean="0"/>
              <a:t>통신</a:t>
            </a:r>
            <a:r>
              <a:rPr lang="en-US" altLang="ko-KR" dirty="0" smtClean="0"/>
              <a:t> :</a:t>
            </a:r>
            <a:r>
              <a:rPr lang="ko-KR" altLang="ko-KR" dirty="0" smtClean="0"/>
              <a:t>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89454"/>
            <a:ext cx="4582842" cy="3167738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5076056" y="1989454"/>
            <a:ext cx="3744094" cy="31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파이선과 간단한 </a:t>
            </a:r>
            <a:r>
              <a:rPr lang="ko-KR" altLang="ko-KR" dirty="0" err="1"/>
              <a:t>웹서버</a:t>
            </a:r>
            <a:r>
              <a:rPr lang="ko-KR" altLang="ko-KR" dirty="0"/>
              <a:t> </a:t>
            </a:r>
            <a:r>
              <a:rPr lang="ko-KR" altLang="ko-KR" dirty="0" smtClean="0"/>
              <a:t>구축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파이선 코드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77190" y="1791400"/>
            <a:ext cx="854296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# </a:t>
            </a:r>
            <a:r>
              <a:rPr lang="en-US" altLang="ko-KR" dirty="0">
                <a:solidFill>
                  <a:srgbClr val="969896"/>
                </a:solidFill>
                <a:latin typeface="Consolas"/>
              </a:rPr>
              <a:t>python 2.7 version 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from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BaseHTTPServer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HTTPServer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BaseHTTPRequestHandler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class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MyHandler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BaseHTTPRequestHandler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):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def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do_GET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(self):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.send_response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.send_header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"Content-type"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"text/html"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.end_headers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.wfile.write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"Hello world"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__name__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'__main__'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server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HTTPServer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8888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),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MyHandler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"Started </a:t>
            </a:r>
            <a:r>
              <a:rPr lang="en-US" altLang="ko-KR" dirty="0" err="1">
                <a:solidFill>
                  <a:srgbClr val="183691"/>
                </a:solidFill>
                <a:latin typeface="Consolas"/>
              </a:rPr>
              <a:t>WebServer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 on port 8888..."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"Press ^C to quit webserver"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server.serve_forever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234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파이선과 간단한 </a:t>
            </a:r>
            <a:r>
              <a:rPr lang="ko-KR" altLang="ko-KR" dirty="0" err="1"/>
              <a:t>웹서버</a:t>
            </a:r>
            <a:r>
              <a:rPr lang="ko-KR" altLang="ko-KR" dirty="0"/>
              <a:t> </a:t>
            </a:r>
            <a:r>
              <a:rPr lang="ko-KR" altLang="ko-KR" dirty="0" smtClean="0"/>
              <a:t>구축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4" y="1988840"/>
            <a:ext cx="4825232" cy="3384376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5292080" y="1988840"/>
            <a:ext cx="352807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5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</a:t>
            </a:r>
            <a:r>
              <a:rPr lang="en-US" altLang="ko-KR" dirty="0"/>
              <a:t> </a:t>
            </a:r>
            <a:r>
              <a:rPr lang="en-US" altLang="ko-KR" dirty="0" err="1"/>
              <a:t>IoT</a:t>
            </a:r>
            <a:r>
              <a:rPr lang="ko-KR" altLang="ko-KR" dirty="0"/>
              <a:t>통신을 활용한</a:t>
            </a:r>
            <a:r>
              <a:rPr lang="en-US" altLang="ko-KR" dirty="0"/>
              <a:t> </a:t>
            </a:r>
            <a:r>
              <a:rPr lang="ko-KR" altLang="ko-KR" dirty="0" smtClean="0"/>
              <a:t>제어 </a:t>
            </a:r>
            <a:r>
              <a:rPr lang="ko-KR" altLang="en-US" dirty="0" smtClean="0"/>
              <a:t>구성도</a:t>
            </a:r>
            <a:endParaRPr lang="en-US" altLang="ko-KR" dirty="0" smtClean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88839"/>
            <a:ext cx="8542960" cy="34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0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01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4517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소개 및 스케치 프로그램 사용법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</a:t>
            </a:r>
            <a:r>
              <a:rPr lang="en-US" altLang="ko-KR" dirty="0"/>
              <a:t> </a:t>
            </a:r>
            <a:r>
              <a:rPr lang="en-US" altLang="ko-KR" dirty="0" err="1"/>
              <a:t>IoT</a:t>
            </a:r>
            <a:r>
              <a:rPr lang="ko-KR" altLang="ko-KR" dirty="0"/>
              <a:t>통신을 활용한</a:t>
            </a:r>
            <a:r>
              <a:rPr lang="en-US" altLang="ko-KR" dirty="0"/>
              <a:t> </a:t>
            </a:r>
            <a:r>
              <a:rPr lang="ko-KR" altLang="ko-KR" dirty="0" smtClean="0"/>
              <a:t>제어 </a:t>
            </a:r>
            <a:r>
              <a:rPr lang="ko-KR" altLang="en-US" dirty="0" smtClean="0"/>
              <a:t>회로도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2060848"/>
            <a:ext cx="616701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코드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77190" y="1791400"/>
            <a:ext cx="4572000" cy="493981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led =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445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파이선 코드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77190" y="1791400"/>
            <a:ext cx="85429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>
                <a:solidFill>
                  <a:srgbClr val="969896"/>
                </a:solidFill>
                <a:latin typeface="Consolas"/>
              </a:rPr>
              <a:t># python 2.7 version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BaseHTTPServer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from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serial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Serial</a:t>
            </a:r>
          </a:p>
          <a:p>
            <a:pPr fontAlgn="t"/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Serial(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'COM6'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class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MyHandler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BaseHTTPServer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.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BaseHTTPRequestHandler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):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def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do_POST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(self):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.send_response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.send_header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'Content-type'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'text/html'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.end_headers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length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.headers.getheader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'content-length'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data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.rfile.read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(length)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data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data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ser.write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elif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data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ser.write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return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9644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파이선 코드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77190" y="1791400"/>
            <a:ext cx="8542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'Starting server...'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server_address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9999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>
                <a:solidFill>
                  <a:srgbClr val="333333"/>
                </a:solidFill>
                <a:latin typeface="Consolas"/>
              </a:rPr>
              <a:t>server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BaseHTTPServer.HTTPServer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server_address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MyHandler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'Running server...'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server.serve_forever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1756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디자인</a:t>
            </a:r>
            <a:endParaRPr lang="en-US" altLang="ko-KR" dirty="0" smtClean="0"/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88840"/>
            <a:ext cx="854296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블럭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16832"/>
            <a:ext cx="854296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16831"/>
            <a:ext cx="5662962" cy="4608511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6012160" y="1928340"/>
            <a:ext cx="2807991" cy="45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</a:t>
            </a:r>
            <a:r>
              <a:rPr lang="en-US" altLang="ko-KR" dirty="0"/>
              <a:t> </a:t>
            </a:r>
            <a:r>
              <a:rPr lang="en-US" altLang="ko-KR" dirty="0" err="1"/>
              <a:t>IoT</a:t>
            </a:r>
            <a:r>
              <a:rPr lang="ko-KR" altLang="ko-KR" dirty="0"/>
              <a:t>통신을 활용한</a:t>
            </a:r>
            <a:r>
              <a:rPr lang="en-US" altLang="ko-KR" dirty="0"/>
              <a:t> </a:t>
            </a:r>
            <a:r>
              <a:rPr lang="ko-KR" altLang="ko-KR" dirty="0" smtClean="0"/>
              <a:t>제어 </a:t>
            </a:r>
            <a:r>
              <a:rPr lang="ko-KR" altLang="en-US" dirty="0" smtClean="0"/>
              <a:t>회로도</a:t>
            </a:r>
            <a:endParaRPr lang="en-US" altLang="ko-KR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5" y="1791400"/>
            <a:ext cx="8569325" cy="47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코드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77190" y="1791400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light =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35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파이선 코드 </a:t>
            </a:r>
            <a:r>
              <a:rPr lang="en-US" altLang="ko-KR" dirty="0" smtClean="0"/>
              <a:t>3.5</a:t>
            </a:r>
            <a:r>
              <a:rPr lang="ko-KR" altLang="en-US" dirty="0" smtClean="0"/>
              <a:t>버전</a:t>
            </a:r>
            <a:endParaRPr lang="en-US" altLang="ko-KR" dirty="0" smtClean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7190" y="1791400"/>
            <a:ext cx="85429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600" dirty="0">
                <a:solidFill>
                  <a:srgbClr val="969896"/>
                </a:solidFill>
                <a:latin typeface="Consolas"/>
              </a:rPr>
              <a:t># python 3.5 version</a:t>
            </a:r>
            <a:endParaRPr lang="en-US" altLang="ko-KR" sz="1600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http.server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BaseHTTPRequestHandler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HTTPServer</a:t>
            </a:r>
            <a:endParaRPr lang="en-US" altLang="ko-KR" sz="1600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serial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Serial</a:t>
            </a:r>
          </a:p>
          <a:p>
            <a:pPr fontAlgn="t"/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ser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Serial(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'COM9'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class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795DA3"/>
                </a:solidFill>
                <a:latin typeface="Consolas"/>
              </a:rPr>
              <a:t>MyHandler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>
                <a:solidFill>
                  <a:srgbClr val="795DA3"/>
                </a:solidFill>
                <a:latin typeface="Consolas"/>
              </a:rPr>
              <a:t>BaseHTTPRequestHandler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):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def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795DA3"/>
                </a:solidFill>
                <a:latin typeface="Consolas"/>
              </a:rPr>
              <a:t>do_POST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(self):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.send_response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.send_header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'Content-</a:t>
            </a:r>
            <a:r>
              <a:rPr lang="en-US" altLang="ko-KR" sz="1600" dirty="0" err="1">
                <a:solidFill>
                  <a:srgbClr val="183691"/>
                </a:solidFill>
                <a:latin typeface="Consolas"/>
              </a:rPr>
              <a:t>type'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err="1">
                <a:solidFill>
                  <a:srgbClr val="183691"/>
                </a:solidFill>
                <a:latin typeface="Consolas"/>
              </a:rPr>
              <a:t>'text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/html'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.end_headers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.headers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data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.rfile.read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ser_data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data.decode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ser_data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ser_data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ser.write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elif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ser_data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ser.write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return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()</a:t>
            </a:r>
            <a:endParaRPr lang="en-US" altLang="ko-KR" sz="1600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38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6976832" descr="EMB000003a03a5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8352928" cy="4824536"/>
          </a:xfrm>
          <a:prstGeom prst="rect">
            <a:avLst/>
          </a:prstGeom>
          <a:noFill/>
        </p:spPr>
      </p:pic>
      <p:sp>
        <p:nvSpPr>
          <p:cNvPr id="4" name="직사각형 3">
            <a:hlinkClick r:id="rId2"/>
          </p:cNvPr>
          <p:cNvSpPr/>
          <p:nvPr/>
        </p:nvSpPr>
        <p:spPr>
          <a:xfrm>
            <a:off x="323528" y="126876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https://www.arduino.cc/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476672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스케치 프로그램 다운로드 및 설치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파이선 코드 </a:t>
            </a:r>
            <a:r>
              <a:rPr lang="en-US" altLang="ko-KR" dirty="0" smtClean="0"/>
              <a:t>3.5</a:t>
            </a:r>
            <a:r>
              <a:rPr lang="ko-KR" altLang="en-US" dirty="0" smtClean="0"/>
              <a:t>버전</a:t>
            </a:r>
            <a:endParaRPr lang="en-US" altLang="ko-KR" dirty="0" smtClean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7190" y="1905506"/>
            <a:ext cx="8542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'starting server...'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server_address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>
                <a:solidFill>
                  <a:srgbClr val="0086B3"/>
                </a:solidFill>
                <a:latin typeface="Consolas"/>
              </a:rPr>
              <a:t>9999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httpd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HTTPServer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server_address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MyHandler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'running server...'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httpd.serve_forever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193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디자인</a:t>
            </a:r>
            <a:endParaRPr lang="en-US" altLang="ko-KR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4" y="2132856"/>
            <a:ext cx="6049367" cy="3168352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89" y="5445224"/>
            <a:ext cx="6023001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4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블럭</a:t>
            </a:r>
            <a:endParaRPr lang="en-US" altLang="ko-KR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4" y="1988840"/>
            <a:ext cx="856932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228491" y="1916830"/>
            <a:ext cx="2591659" cy="4608511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90" y="1916829"/>
            <a:ext cx="5806978" cy="46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4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6257" name="_x216931232" descr="EMB000003a03a5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4744"/>
            <a:ext cx="7704856" cy="439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5233" name="_x216896104" descr="EMB000003a03a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8577739" cy="4464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4209" name="_x217065624" descr="EMB000003a03a6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5400600" cy="4968552"/>
          </a:xfrm>
          <a:prstGeom prst="rect">
            <a:avLst/>
          </a:prstGeom>
          <a:noFill/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4211" name="_x217258256" descr="EMB000003a03a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980728"/>
            <a:ext cx="3096344" cy="4824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3185" name="_x217284760" descr="EMB000003a03a6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980728"/>
            <a:ext cx="6480720" cy="42484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6156" y="980728"/>
            <a:ext cx="5022535" cy="4605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타원 4"/>
          <p:cNvSpPr/>
          <p:nvPr/>
        </p:nvSpPr>
        <p:spPr>
          <a:xfrm>
            <a:off x="2133253" y="1638325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411760" y="1638325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597749" y="1638325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176639" y="5339308"/>
            <a:ext cx="172819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419872" y="134076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5" idx="3"/>
          </p:cNvCxnSpPr>
          <p:nvPr/>
        </p:nvCxnSpPr>
        <p:spPr>
          <a:xfrm flipH="1">
            <a:off x="1475656" y="1884176"/>
            <a:ext cx="699778" cy="46470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9592" y="2339355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컴파일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>
            <a:stCxn id="6" idx="3"/>
          </p:cNvCxnSpPr>
          <p:nvPr/>
        </p:nvCxnSpPr>
        <p:spPr>
          <a:xfrm flipH="1">
            <a:off x="1475656" y="1884176"/>
            <a:ext cx="978285" cy="2336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7584" y="4221088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업로드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연결선 16"/>
          <p:cNvCxnSpPr>
            <a:stCxn id="7" idx="5"/>
          </p:cNvCxnSpPr>
          <p:nvPr/>
        </p:nvCxnSpPr>
        <p:spPr>
          <a:xfrm>
            <a:off x="6843600" y="1884176"/>
            <a:ext cx="824744" cy="15448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20880" y="3429000"/>
            <a:ext cx="110799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시리얼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ko-KR" altLang="en-US" dirty="0" err="1" smtClean="0">
                <a:latin typeface="Consolas" pitchFamily="49" charset="0"/>
                <a:cs typeface="Consolas" pitchFamily="49" charset="0"/>
              </a:rPr>
              <a:t>모니터창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직선 연결선 21"/>
          <p:cNvCxnSpPr>
            <a:stCxn id="9" idx="0"/>
          </p:cNvCxnSpPr>
          <p:nvPr/>
        </p:nvCxnSpPr>
        <p:spPr>
          <a:xfrm flipV="1">
            <a:off x="3563888" y="764704"/>
            <a:ext cx="360040" cy="5760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22766" y="611396"/>
            <a:ext cx="369203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Consolas" pitchFamily="49" charset="0"/>
                <a:cs typeface="Consolas" pitchFamily="49" charset="0"/>
              </a:rPr>
              <a:t>아두이노</a:t>
            </a:r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 보드 및 통신포트 설정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4716016" y="5517232"/>
            <a:ext cx="504056" cy="4320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79982" y="5949280"/>
            <a:ext cx="34612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설정된 보드 및 통신포트 확인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123728" y="2276872"/>
            <a:ext cx="3960440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835696" y="4077072"/>
            <a:ext cx="1080121" cy="15841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28800" y="5661248"/>
            <a:ext cx="133882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스케치코드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ko-KR" altLang="en-US" dirty="0" err="1" smtClean="0">
                <a:latin typeface="Consolas" pitchFamily="49" charset="0"/>
                <a:cs typeface="Consolas" pitchFamily="49" charset="0"/>
              </a:rPr>
              <a:t>작성창</a:t>
            </a:r>
            <a:endParaRPr lang="ko-KR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968" y="4077072"/>
            <a:ext cx="2003032" cy="16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02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 전자부품의 이해 및 사용법</a:t>
            </a:r>
          </a:p>
        </p:txBody>
      </p:sp>
    </p:spTree>
    <p:extLst>
      <p:ext uri="{BB962C8B-B14F-4D97-AF65-F5344CB8AC3E}">
        <p14:creationId xmlns:p14="http://schemas.microsoft.com/office/powerpoint/2010/main" val="379352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1170402"/>
            <a:ext cx="4680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1.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디지털과 아날로그 신호의 이해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39552" y="1772816"/>
          <a:ext cx="6408712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356"/>
                <a:gridCol w="3204356"/>
              </a:tblGrid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디지털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/>
                        <a:t>아날로그</a:t>
                      </a:r>
                      <a:endParaRPr lang="ko-KR" altLang="en-US" sz="1800" dirty="0"/>
                    </a:p>
                  </a:txBody>
                  <a:tcPr/>
                </a:tc>
              </a:tr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값이 이산적</a:t>
                      </a:r>
                      <a:r>
                        <a:rPr lang="en-US" altLang="ko-KR" sz="2000" dirty="0" smtClean="0"/>
                        <a:t>(discrete)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값이 연속적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(continuous)</a:t>
                      </a:r>
                    </a:p>
                  </a:txBody>
                  <a:tcPr/>
                </a:tc>
              </a:tr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/>
                        <a:t>0, 1 (2</a:t>
                      </a:r>
                      <a:r>
                        <a:rPr lang="ko-KR" altLang="en-US" sz="2000" dirty="0" smtClean="0"/>
                        <a:t>개</a:t>
                      </a:r>
                      <a:r>
                        <a:rPr lang="en-US" altLang="ko-KR" sz="2000" dirty="0" smtClean="0"/>
                        <a:t>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/>
                        <a:t>0 ~ 1</a:t>
                      </a:r>
                      <a:r>
                        <a:rPr lang="en-US" altLang="ko-KR" sz="1800" baseline="0" dirty="0" smtClean="0"/>
                        <a:t> (</a:t>
                      </a:r>
                      <a:r>
                        <a:rPr lang="ko-KR" altLang="en-US" sz="1800" baseline="0" dirty="0" smtClean="0"/>
                        <a:t>무수히 많은 수</a:t>
                      </a:r>
                      <a:r>
                        <a:rPr lang="en-US" altLang="ko-KR" sz="1800" baseline="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</a:tr>
              <a:tr h="63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컴퓨터 세계의 신호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/>
                        <a:t>실제 생활 속의 신호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7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/>
              <a:t>실습부품</a:t>
            </a:r>
            <a:endParaRPr lang="ko-KR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692696"/>
            <a:ext cx="4680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2.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기본적인 전기전자회로 이해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259468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저항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전류의 흐름을 방해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838290"/>
            <a:ext cx="427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전류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단위 시간 동안에 흐른 전하의 양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2417112"/>
            <a:ext cx="613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전압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지점 간 전위의 차이로 전기가 흐르게 하는 원인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2995934"/>
            <a:ext cx="7568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옴의 법칙 </a:t>
            </a:r>
            <a:r>
              <a:rPr lang="en-US" altLang="ko-KR" dirty="0" smtClean="0">
                <a:solidFill>
                  <a:srgbClr val="FF0000"/>
                </a:solidFill>
              </a:rPr>
              <a:t>( V = I*R )</a:t>
            </a:r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도체에 전위차가 존재할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도체의 저항의 크기와 전류는 반비례 관계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38517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전압분배</a:t>
            </a: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5713" name="_x226157512" descr="EMB0000238c0b2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221088"/>
            <a:ext cx="2736304" cy="1944216"/>
          </a:xfrm>
          <a:prstGeom prst="rect">
            <a:avLst/>
          </a:prstGeom>
          <a:noFill/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437112"/>
            <a:ext cx="40671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45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1170402"/>
            <a:ext cx="51845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dirty="0" smtClean="0">
                <a:solidFill>
                  <a:srgbClr val="000000"/>
                </a:solidFill>
                <a:latin typeface="+mn-ea"/>
                <a:cs typeface="Consolas" pitchFamily="49" charset="0"/>
              </a:rPr>
              <a:t>3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간단한 전자부품의 이해 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- </a:t>
            </a:r>
            <a:r>
              <a:rPr kumimoji="1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브레드보드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13690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59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4689" name="_x226157432" descr="EMB0000238c0b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8098508" cy="5184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795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03-</a:t>
            </a:r>
            <a:r>
              <a:rPr lang="ko-KR" altLang="en-US" dirty="0" smtClean="0"/>
              <a:t>기본 전자 부품 이해 및 사용법</a:t>
            </a:r>
            <a:endParaRPr lang="en-US" altLang="ko-KR" dirty="0" smtClean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95536" y="692696"/>
            <a:ext cx="51845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dirty="0" smtClean="0">
                <a:solidFill>
                  <a:srgbClr val="000000"/>
                </a:solidFill>
                <a:latin typeface="+mn-ea"/>
                <a:cs typeface="Consolas" pitchFamily="49" charset="0"/>
              </a:rPr>
              <a:t>3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간단한 전자부품의 이해 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-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nsolas" pitchFamily="49" charset="0"/>
              </a:rPr>
              <a:t>저항읽기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onsolas" pitchFamily="49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 descr="R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052736"/>
            <a:ext cx="8856984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43608" y="2708920"/>
          <a:ext cx="6912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  <a:gridCol w="69127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검정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갈색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빨강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C000"/>
                          </a:solidFill>
                        </a:rPr>
                        <a:t>주황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FFFF00"/>
                          </a:solidFill>
                        </a:rPr>
                        <a:t>노랑</a:t>
                      </a:r>
                      <a:endParaRPr lang="ko-KR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00B050"/>
                          </a:solidFill>
                        </a:rPr>
                        <a:t>초록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파랑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7030A0"/>
                          </a:solidFill>
                        </a:rPr>
                        <a:t>보라</a:t>
                      </a:r>
                      <a:endParaRPr lang="ko-KR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회색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흰색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31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03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4052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스케치 문법 및 기본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02-1-2.ino –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예제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3568" y="1196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561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520" y="836712"/>
            <a:ext cx="33505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LOW);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055" y="332656"/>
            <a:ext cx="53054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5373216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13</a:t>
            </a:r>
            <a:r>
              <a:rPr lang="ko-KR" altLang="en-US" dirty="0" smtClean="0"/>
              <a:t>번에 연결된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초간격으로</a:t>
            </a:r>
            <a:r>
              <a:rPr lang="ko-KR" altLang="en-US" dirty="0" smtClean="0"/>
              <a:t> 깜빡임</a:t>
            </a:r>
            <a:r>
              <a:rPr lang="en-US" altLang="ko-KR" dirty="0" smtClean="0"/>
              <a:t>(ON/OFF)</a:t>
            </a:r>
            <a:r>
              <a:rPr lang="ko-KR" altLang="en-US" dirty="0" smtClean="0"/>
              <a:t>동작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구조 </a:t>
            </a:r>
            <a:r>
              <a:rPr lang="en-US" altLang="ko-KR" dirty="0" smtClean="0"/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4" y="1268760"/>
            <a:ext cx="76328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한번만 실행되는 코드</a:t>
            </a:r>
            <a:endParaRPr lang="en-US" altLang="ko-KR" sz="28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통신 및 </a:t>
            </a:r>
            <a:r>
              <a:rPr lang="ko-KR" altLang="en-US" sz="2800" dirty="0" err="1" smtClean="0">
                <a:solidFill>
                  <a:srgbClr val="0086B3"/>
                </a:solidFill>
                <a:latin typeface="Consolas"/>
              </a:rPr>
              <a:t>입출력핀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 설정</a:t>
            </a:r>
            <a:endParaRPr lang="en-US" altLang="ko-KR" sz="2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2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실제적인 동작 처리하는 코드</a:t>
            </a:r>
            <a:endParaRPr lang="en-US" altLang="ko-KR" sz="28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2800" dirty="0" err="1" smtClean="0">
                <a:solidFill>
                  <a:srgbClr val="0086B3"/>
                </a:solidFill>
                <a:latin typeface="Consolas"/>
              </a:rPr>
              <a:t>무한반복문</a:t>
            </a:r>
            <a:r>
              <a:rPr lang="ko-KR" altLang="en-US" sz="2800" dirty="0" smtClean="0">
                <a:solidFill>
                  <a:srgbClr val="0086B3"/>
                </a:solidFill>
                <a:latin typeface="Consolas"/>
              </a:rPr>
              <a:t> 구조</a:t>
            </a:r>
            <a:endParaRPr lang="en-US" altLang="ko-KR" sz="28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구조 </a:t>
            </a:r>
            <a:r>
              <a:rPr lang="en-US" altLang="ko-KR" dirty="0" smtClean="0"/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813690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#include &lt;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SoftwareSerial.h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&gt;  // </a:t>
            </a:r>
            <a:r>
              <a:rPr lang="ko-KR" altLang="en-US" sz="1600" dirty="0" smtClean="0">
                <a:solidFill>
                  <a:srgbClr val="A71D5D"/>
                </a:solidFill>
                <a:latin typeface="Consolas"/>
              </a:rPr>
              <a:t>라이브러리 헤더파일 적는 곳</a:t>
            </a:r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val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; //</a:t>
            </a:r>
            <a:r>
              <a:rPr lang="ko-KR" altLang="en-US" sz="1600" dirty="0" smtClean="0">
                <a:solidFill>
                  <a:srgbClr val="A71D5D"/>
                </a:solidFill>
                <a:latin typeface="Consolas"/>
              </a:rPr>
              <a:t>전역변수</a:t>
            </a:r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endParaRPr lang="en-US" altLang="ko-KR" sz="20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32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//</a:t>
            </a:r>
            <a:r>
              <a:rPr lang="ko-KR" altLang="en-US" sz="1600" dirty="0" smtClean="0">
                <a:solidFill>
                  <a:srgbClr val="333333"/>
                </a:solidFill>
                <a:latin typeface="Consolas"/>
              </a:rPr>
              <a:t>지역변수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한번만 실행되는 코드</a:t>
            </a:r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통신 및 </a:t>
            </a:r>
            <a:r>
              <a:rPr lang="ko-KR" altLang="en-US" sz="1600" dirty="0" err="1" smtClean="0">
                <a:solidFill>
                  <a:srgbClr val="0086B3"/>
                </a:solidFill>
                <a:latin typeface="Consolas"/>
              </a:rPr>
              <a:t>입출력핀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 설정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32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32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val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; //</a:t>
            </a:r>
            <a:r>
              <a:rPr lang="ko-KR" altLang="en-US" sz="1600" dirty="0" smtClean="0">
                <a:solidFill>
                  <a:srgbClr val="333333"/>
                </a:solidFill>
                <a:latin typeface="Consolas"/>
              </a:rPr>
              <a:t>지역변수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실제적인 동작 처리하는 코드</a:t>
            </a:r>
            <a:endParaRPr lang="en-US" altLang="ko-KR" sz="1600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// </a:t>
            </a:r>
            <a:r>
              <a:rPr lang="ko-KR" altLang="en-US" sz="1600" dirty="0" err="1" smtClean="0">
                <a:solidFill>
                  <a:srgbClr val="0086B3"/>
                </a:solidFill>
                <a:latin typeface="Consolas"/>
              </a:rPr>
              <a:t>무한반복문</a:t>
            </a:r>
            <a:r>
              <a:rPr lang="ko-KR" altLang="en-US" sz="1600" dirty="0" smtClean="0">
                <a:solidFill>
                  <a:srgbClr val="0086B3"/>
                </a:solidFill>
                <a:latin typeface="Consolas"/>
              </a:rPr>
              <a:t> 구조</a:t>
            </a:r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2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ko-KR" altLang="en-US" sz="2000" dirty="0" smtClean="0">
                <a:solidFill>
                  <a:srgbClr val="333333"/>
                </a:solidFill>
                <a:latin typeface="Consolas"/>
              </a:rPr>
              <a:t>사용자정의 함수</a:t>
            </a:r>
            <a:r>
              <a:rPr lang="en-US" altLang="ko-KR" sz="2000" dirty="0" smtClean="0">
                <a:solidFill>
                  <a:srgbClr val="333333"/>
                </a:solidFill>
                <a:latin typeface="Consolas"/>
              </a:rPr>
              <a:t> {</a:t>
            </a:r>
          </a:p>
          <a:p>
            <a:pPr fontAlgn="t"/>
            <a:endParaRPr lang="en-US" altLang="ko-KR" sz="20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20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94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01. </a:t>
                      </a:r>
                      <a:r>
                        <a:rPr lang="en-US" altLang="ko-KR" sz="2000" dirty="0" err="1" smtClean="0"/>
                        <a:t>pinMode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아두이노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각 포트를 입력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/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출력 모드로 지정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(pin, mode)</a:t>
                      </a:r>
                      <a:endParaRPr lang="ko-KR" altLang="en-US" sz="1800" dirty="0"/>
                    </a:p>
                  </a:txBody>
                  <a:tcPr/>
                </a:tc>
              </a:tr>
              <a:tr h="27847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pin : 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설정하고자 하는 핀의 번호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mode </a:t>
                      </a: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    OUTPUT        (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출력모드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)</a:t>
                      </a: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    INPUT         (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입력모드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)</a:t>
                      </a: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    INPUT_PULLUP  (</a:t>
                      </a:r>
                      <a:r>
                        <a:rPr lang="ko-KR" altLang="en-US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내부풀업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입력모드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)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759089" cy="5954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01. 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02. </a:t>
            </a:r>
            <a:r>
              <a:rPr lang="ko-KR" altLang="en-US" sz="1600" dirty="0" err="1" smtClean="0"/>
              <a:t>아두이노케이블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03. </a:t>
            </a:r>
            <a:r>
              <a:rPr lang="ko-KR" altLang="en-US" sz="1600" dirty="0" err="1" smtClean="0"/>
              <a:t>브레드보드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긴것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04. </a:t>
            </a:r>
            <a:r>
              <a:rPr lang="ko-KR" altLang="en-US" sz="1600" dirty="0" smtClean="0"/>
              <a:t>점퍼케이블 </a:t>
            </a:r>
            <a:r>
              <a:rPr lang="en-US" altLang="ko-KR" sz="1600" dirty="0" smtClean="0"/>
              <a:t>26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05. SW(Push</a:t>
            </a:r>
            <a:r>
              <a:rPr lang="ko-KR" altLang="en-US" sz="1600" dirty="0" smtClean="0"/>
              <a:t>버튼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06. 330</a:t>
            </a:r>
            <a:r>
              <a:rPr lang="ko-KR" altLang="en-US" sz="1600" dirty="0" smtClean="0"/>
              <a:t>저항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07. 1k</a:t>
            </a:r>
            <a:r>
              <a:rPr lang="ko-KR" altLang="en-US" sz="1600" dirty="0" smtClean="0"/>
              <a:t>저항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08. 10k</a:t>
            </a:r>
            <a:r>
              <a:rPr lang="ko-KR" altLang="en-US" sz="1600" dirty="0" smtClean="0"/>
              <a:t>저항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09. 10k</a:t>
            </a:r>
            <a:r>
              <a:rPr lang="ko-KR" altLang="en-US" sz="1600" dirty="0" smtClean="0"/>
              <a:t>가변저항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10. CDS</a:t>
            </a:r>
            <a:r>
              <a:rPr lang="ko-KR" altLang="en-US" sz="1600" dirty="0" err="1" smtClean="0"/>
              <a:t>광센서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11. LED 8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12. </a:t>
            </a:r>
            <a:r>
              <a:rPr lang="ko-KR" altLang="en-US" sz="1600" dirty="0" smtClean="0"/>
              <a:t>트랜지스터</a:t>
            </a:r>
            <a:r>
              <a:rPr lang="en-US" altLang="ko-KR" sz="1600" dirty="0" smtClean="0"/>
              <a:t>(C1815) 3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13. FND507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14. 74HC595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15. DC</a:t>
            </a:r>
            <a:r>
              <a:rPr lang="ko-KR" altLang="en-US" sz="1600" dirty="0" smtClean="0"/>
              <a:t>모터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16. </a:t>
            </a:r>
            <a:r>
              <a:rPr lang="ko-KR" altLang="en-US" sz="1600" dirty="0" err="1" smtClean="0"/>
              <a:t>피에조부저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스피커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548680"/>
            <a:ext cx="2267744" cy="174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429000"/>
            <a:ext cx="2016224" cy="749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4365104"/>
            <a:ext cx="143108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620688"/>
            <a:ext cx="43764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2320" y="476672"/>
            <a:ext cx="7905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8144" y="5445224"/>
            <a:ext cx="11239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0152" y="2996952"/>
            <a:ext cx="11811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8144" y="1844824"/>
            <a:ext cx="13620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8144" y="1196752"/>
            <a:ext cx="1390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4716016" y="234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312" y="4869160"/>
            <a:ext cx="1160070" cy="55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52320" y="4149080"/>
            <a:ext cx="104171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80312" y="3140968"/>
            <a:ext cx="792088" cy="998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452320" y="2132856"/>
            <a:ext cx="659635" cy="95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96336" y="5517232"/>
            <a:ext cx="541412" cy="53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275856" y="2276872"/>
            <a:ext cx="1584176" cy="102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868144" y="2492896"/>
            <a:ext cx="13430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057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02. </a:t>
                      </a:r>
                      <a:r>
                        <a:rPr lang="en-US" altLang="ko-KR" sz="2000" dirty="0" err="1" smtClean="0"/>
                        <a:t>digitalWrite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출력모드로 설정된 디지털 핀에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HIGH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1, 5V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LOW,  0, GND(0V)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(pin, value)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2122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pin : </a:t>
                      </a: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출력모드로 설정된 디지털 핀 번호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value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: HIGH (1) </a:t>
                      </a:r>
                      <a:r>
                        <a:rPr lang="ko-KR" altLang="en-US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또는 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LOW (0)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1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03. delay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지정된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숫자값에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해당하는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밀리초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동안 프로그램을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잠시멈춤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delay(ms)</a:t>
                      </a:r>
                      <a:endParaRPr lang="ko-KR" altLang="en-US" sz="1800" dirty="0"/>
                    </a:p>
                  </a:txBody>
                  <a:tcPr/>
                </a:tc>
              </a:tr>
              <a:tr h="19912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ms :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unsigned long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값의 범위를 가지는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밀리초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단위의 숫자 값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202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04. </a:t>
                      </a:r>
                      <a:r>
                        <a:rPr lang="en-US" altLang="ko-KR" sz="2000" dirty="0" err="1" smtClean="0"/>
                        <a:t>digitalRead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입력모드로 설정된 디지털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핀의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HIGH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또는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LOW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상태값을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읽어내는 함수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digitalRead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(pin)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16784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pin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상태 값을 알고자 하는 디지털 핀의 번호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HIGH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 </a:t>
                      </a:r>
                      <a:r>
                        <a:rPr lang="ko-KR" altLang="en-US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또는 </a:t>
                      </a:r>
                      <a:r>
                        <a:rPr lang="en-US" altLang="ko-KR" sz="1800" baseline="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LOW</a:t>
                      </a:r>
                      <a:endParaRPr lang="ko-KR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27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05. </a:t>
                      </a:r>
                      <a:r>
                        <a:rPr lang="en-US" altLang="ko-KR" sz="2000" dirty="0" err="1" smtClean="0"/>
                        <a:t>millis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스케치 프로그램 코드가 실행하기 시작한 이후로 밀리 초 단위의 경과된 시간 값을 출력하는 함수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대략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일정도 지나면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값으로 되돌아 간다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millis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()</a:t>
                      </a:r>
                      <a:endParaRPr lang="ko-KR" altLang="en-US" sz="1800" dirty="0"/>
                    </a:p>
                  </a:txBody>
                  <a:tcPr/>
                </a:tc>
              </a:tr>
              <a:tr h="13390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unsigned long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값으로 반환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55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06. </a:t>
                      </a:r>
                      <a:r>
                        <a:rPr lang="en-US" altLang="ko-KR" sz="2000" dirty="0" err="1" smtClean="0"/>
                        <a:t>analogRead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아날로그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A0~A5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핀에 들어오는 아날로그 데이터 값을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읽어아두이노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내부에서 처리할 수 있는 “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0~1023”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단계의 디지털 값으로 변환하는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비트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ADC(analog to digital converter)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처리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디지털 값의 작은 한 단위의 값은 “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5V/1024”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를 계산한 값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4.9mV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정도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아날로그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입력핀을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통해서 아날로그 데이터 값을 읽는 시간은 대략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100ms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정도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즉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1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초에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10,000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번정도의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읽어내는 속도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참고로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()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함수에서 입력모드로 설정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필요없음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 smtClean="0">
                          <a:solidFill>
                            <a:srgbClr val="333333"/>
                          </a:solidFill>
                          <a:latin typeface="Consolas"/>
                        </a:rPr>
                        <a:t>analogRead</a:t>
                      </a: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(pin)</a:t>
                      </a:r>
                      <a:endParaRPr lang="ko-KR" altLang="en-US" sz="1800" dirty="0"/>
                    </a:p>
                  </a:txBody>
                  <a:tcPr/>
                </a:tc>
              </a:tr>
              <a:tr h="9293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pin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아날로그 데이터 값을 읽어 들일 수 있는 아날로그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입력 핀의 번호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(A0~A5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또는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0~5)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int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 ~ 1023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값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138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07. map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범위를 재지정하는 함수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참고로 정수로 이루어진 숫자 값의 범위를 실수로 이루어진 숫자 값의 범위로는 변환되지 않음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map(value,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</a:p>
                  </a:txBody>
                  <a:tcPr/>
                </a:tc>
              </a:tr>
              <a:tr h="2203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value  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범위를 지정하고자 하는 현재 범위의 숫자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현재 범위의 낮은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fromHigh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현재 범위의 높은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toLow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목표 범위의 낮은 값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toHigh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목표 범위의 높은 값</a:t>
                      </a:r>
                      <a:endParaRPr lang="en-US" altLang="ko-KR" sz="1800" dirty="0" smtClean="0">
                        <a:solidFill>
                          <a:srgbClr val="333333"/>
                        </a:solidFill>
                        <a:latin typeface="Consolas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map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함수에 처리된 재지정된 범위의 값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44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08. </a:t>
                      </a:r>
                      <a:r>
                        <a:rPr lang="en-US" altLang="ko-KR" sz="2000" dirty="0" err="1" smtClean="0"/>
                        <a:t>analogWrite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아두이노의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3, 5, 6, 9, 10, 11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핀에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PWM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신호의 아날로그 값을 출력하는 함수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LED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의 빛 밝기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모터의 속도 등을 변화시키는데 사용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PWM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신호는 직사각형 파형의 폭을 변화시켜서 출력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전압값을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조정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참고로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함수를 이용할 때는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PWM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쓸 수 있는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5, 6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핀은 주파수가 약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980Hz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로 고정이고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3, 9, 10, 11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핀은 약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490Hz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로 고정되어 있다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참고로 출력모드 설정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필요없음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analogWrite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(pin, value)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8593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pin   : PWM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쓸 수 있는 출력 핀의 번호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(3, 5, 6, 9, 10, 11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번 중의 하나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</a:p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value :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펄스폭에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해당하는 값 즉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</a:p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“0(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항상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Off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상태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 ~ 255(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항상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On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상태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)”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사이의 값</a:t>
                      </a: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없음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23528" y="764705"/>
          <a:ext cx="7848872" cy="5939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44751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09. tone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081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아두이노의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출력핀에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펄스폭이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50%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로 고정된 사각형 파형의 주파수 변화를 이용하여 소리를 발생시키는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내도록 하는 함수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스케치 코드에서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duration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인자를 이용하여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신호의 지속시간을 설정하지 않으면 </a:t>
                      </a: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noTone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함수가 호출될 때까지 계속해서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신호가 출력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주파수 변화 범위는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31Hz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에서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65535Hz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까지 설정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아두이노에서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한번에 하나의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신호만이 발생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만약 다른 핀에서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신호가 출력되고 있는데 또 다른 핀을 이용하여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발생시키면 나중의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신호는 아무런 출력을 내지 못함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여러 핀을 통해 여러 가지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발생시키고자 한다면 한 핀의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 출력이 끝나면 </a:t>
                      </a: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noTone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함수를 이용하여 그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 출력을 종료하고 다른 핀에 연결된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신호를 출력하는 방법을 쓸 수 있다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신호의 출력을 위해서는 지정된 핀에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피에조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부저나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스피커를 연결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559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tone(pin, frequency)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tone(pin, frequency, duration)</a:t>
                      </a:r>
                    </a:p>
                  </a:txBody>
                  <a:tcPr/>
                </a:tc>
              </a:tr>
              <a:tr h="10818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pin       :tone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소리 신호를 출력 하는 핀 번호</a:t>
                      </a:r>
                    </a:p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Frequency :unsigned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지정할 주파수 값</a:t>
                      </a:r>
                    </a:p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duration  :unsigned long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밀리초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단위의 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tone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주파수 </a:t>
                      </a:r>
                      <a:endParaRPr lang="en-US" altLang="ko-KR" sz="16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출력 지속시간</a:t>
                      </a:r>
                      <a:endParaRPr lang="en-US" altLang="ko-KR" sz="1600" dirty="0" smtClean="0">
                        <a:solidFill>
                          <a:srgbClr val="33333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4475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2000" dirty="0" smtClean="0">
                          <a:solidFill>
                            <a:srgbClr val="333333"/>
                          </a:solidFill>
                          <a:latin typeface="Consolas"/>
                        </a:rPr>
                        <a:t>없음</a:t>
                      </a:r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4338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10. sin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라디안 각도에 해당하는 사인 값을 계산하며 그 결과 값의 범위는 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-1~1”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까지의 실수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sin(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rad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1815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rad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float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라디안 각도 값 </a:t>
                      </a:r>
                      <a:endParaRPr lang="en-US" altLang="ko-KR" sz="2000" dirty="0" smtClean="0">
                        <a:solidFill>
                          <a:srgbClr val="33333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double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사인 값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사용 함수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1052736"/>
          <a:ext cx="7848872" cy="512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9"/>
                <a:gridCol w="6550883"/>
              </a:tblGrid>
              <a:tr h="5119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11. </a:t>
                      </a:r>
                      <a:r>
                        <a:rPr lang="en-US" altLang="ko-KR" sz="2000" dirty="0" err="1" smtClean="0"/>
                        <a:t>shiftOut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함수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설명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한 번에 하나의 바이트 단위의 데이터 값을 이동하여 바이트 값으로 출력하는 함수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문법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shiftOut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(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clockPin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bitOrder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value)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27847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/>
                        <a:t>인자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시리얼 비트 값을 내 보내는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핀 번호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clockPin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dataPin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이 정확한 값을 설정할 수 있도록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클럭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신호를 보내는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clockPin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핀 번호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bitOrder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: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출력 비트 열의 정렬 순서를 정하는 것으로 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MSBFIRST(Most Significant Bit)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와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         LSB(Least Significant Bit)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중의 하나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  <a:p>
                      <a:pPr fontAlgn="base" latinLnBrk="1">
                        <a:lnSpc>
                          <a:spcPts val="25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value    : byte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자료형의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병렬 출력될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비트 데이터 값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511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 smtClean="0"/>
                        <a:t>반환값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2500"/>
                        </a:lnSpc>
                      </a:pPr>
                      <a:r>
                        <a:rPr lang="ko-KR" altLang="en-US" sz="1800" dirty="0" smtClean="0">
                          <a:solidFill>
                            <a:srgbClr val="333333"/>
                          </a:solidFill>
                          <a:latin typeface="Consolas" pitchFamily="49" charset="0"/>
                          <a:cs typeface="Consolas" pitchFamily="49" charset="0"/>
                        </a:rPr>
                        <a:t>없음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701992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980728"/>
            <a:ext cx="3456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[ </a:t>
            </a:r>
            <a:r>
              <a:rPr lang="ko-KR" altLang="en-US" sz="4000" dirty="0" smtClean="0"/>
              <a:t>참 고 내 용 </a:t>
            </a:r>
            <a:r>
              <a:rPr lang="en-US" altLang="ko-KR" sz="4000" dirty="0" smtClean="0"/>
              <a:t>]</a:t>
            </a:r>
            <a:endParaRPr lang="ko-KR" altLang="en-US" sz="4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79513" y="1916832"/>
          <a:ext cx="8784975" cy="316835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32247"/>
                <a:gridCol w="3276364"/>
                <a:gridCol w="3276364"/>
              </a:tblGrid>
              <a:tr h="105611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/>
                        <a:t>write/</a:t>
                      </a:r>
                    </a:p>
                    <a:p>
                      <a:pPr algn="ctr" latinLnBrk="1"/>
                      <a:r>
                        <a:rPr lang="en-US" altLang="ko-KR" sz="3600" dirty="0" smtClean="0"/>
                        <a:t>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b="0" dirty="0" smtClean="0"/>
                        <a:t> </a:t>
                      </a:r>
                      <a:r>
                        <a:rPr lang="en-US" altLang="ko-KR" sz="3600" b="0" dirty="0" err="1" smtClean="0"/>
                        <a:t>digitalWrite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b="0" dirty="0" smtClean="0"/>
                        <a:t> </a:t>
                      </a:r>
                      <a:r>
                        <a:rPr lang="en-US" altLang="ko-KR" sz="3600" b="0" dirty="0" err="1" smtClean="0"/>
                        <a:t>digitalRead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561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dirty="0" smtClean="0"/>
                        <a:t> </a:t>
                      </a:r>
                      <a:r>
                        <a:rPr lang="en-US" altLang="ko-KR" sz="3600" dirty="0" err="1" smtClean="0"/>
                        <a:t>analogWrite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dirty="0" smtClean="0"/>
                        <a:t> </a:t>
                      </a:r>
                      <a:r>
                        <a:rPr lang="en-US" altLang="ko-KR" sz="3600" dirty="0" err="1" smtClean="0"/>
                        <a:t>analogRead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561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dirty="0" smtClean="0"/>
                        <a:t> </a:t>
                      </a:r>
                      <a:r>
                        <a:rPr lang="en-US" altLang="ko-KR" sz="3600" dirty="0" err="1" smtClean="0"/>
                        <a:t>Serial.write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dirty="0" smtClean="0"/>
                        <a:t> </a:t>
                      </a:r>
                      <a:r>
                        <a:rPr lang="en-US" altLang="ko-KR" sz="3600" dirty="0" err="1" smtClean="0"/>
                        <a:t>Serial.read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조건문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3717032"/>
            <a:ext cx="33123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dirty="0" err="1" smtClean="0">
                <a:solidFill>
                  <a:srgbClr val="FF0000"/>
                </a:solidFill>
                <a:latin typeface="Consolas"/>
              </a:rPr>
              <a:t>조건식에</a:t>
            </a:r>
            <a:r>
              <a:rPr lang="ko-KR" altLang="en-US" dirty="0" smtClean="0">
                <a:solidFill>
                  <a:srgbClr val="FF0000"/>
                </a:solidFill>
                <a:latin typeface="Consolas"/>
              </a:rPr>
              <a:t> 들어갈 비교 연산자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==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같다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!=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같지 않다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&gt; 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크다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&gt;=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크거나 같다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&lt; 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작다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&lt;= : </a:t>
            </a:r>
            <a:r>
              <a:rPr lang="ko-KR" altLang="en-US" dirty="0" smtClean="0">
                <a:solidFill>
                  <a:srgbClr val="333333"/>
                </a:solidFill>
                <a:latin typeface="Consolas"/>
              </a:rPr>
              <a:t>작거나 같다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ko-KR" altLang="en-US" dirty="0" smtClean="0">
                <a:solidFill>
                  <a:srgbClr val="0070C0"/>
                </a:solidFill>
                <a:latin typeface="Consolas"/>
              </a:rPr>
              <a:t>예</a:t>
            </a:r>
            <a:r>
              <a:rPr lang="en-US" altLang="ko-KR" dirty="0" smtClean="0">
                <a:solidFill>
                  <a:srgbClr val="0070C0"/>
                </a:solidFill>
                <a:latin typeface="Consolas"/>
              </a:rPr>
              <a:t>) </a:t>
            </a:r>
            <a:r>
              <a:rPr lang="ko-KR" altLang="en-US" dirty="0" smtClean="0">
                <a:solidFill>
                  <a:srgbClr val="0070C0"/>
                </a:solidFill>
                <a:latin typeface="Consolas"/>
              </a:rPr>
              <a:t>변수 </a:t>
            </a:r>
            <a:r>
              <a:rPr lang="en-US" altLang="ko-KR" dirty="0" smtClean="0">
                <a:solidFill>
                  <a:srgbClr val="0070C0"/>
                </a:solidFill>
                <a:latin typeface="Consolas"/>
              </a:rPr>
              <a:t>== </a:t>
            </a:r>
            <a:r>
              <a:rPr lang="ko-KR" altLang="en-US" dirty="0" err="1" smtClean="0">
                <a:solidFill>
                  <a:srgbClr val="0070C0"/>
                </a:solidFill>
                <a:latin typeface="Consolas"/>
              </a:rPr>
              <a:t>기준값</a:t>
            </a:r>
            <a:endParaRPr lang="en-US" altLang="ko-KR" dirty="0" smtClean="0">
              <a:solidFill>
                <a:srgbClr val="0070C0"/>
              </a:solidFill>
              <a:latin typeface="Consola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1412776"/>
            <a:ext cx="2592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if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059832" y="1412776"/>
            <a:ext cx="25922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if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A;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 </a:t>
            </a:r>
            <a:r>
              <a:rPr lang="en-US" altLang="ko-KR" sz="2800" dirty="0" smtClean="0">
                <a:solidFill>
                  <a:srgbClr val="795DA3"/>
                </a:solidFill>
                <a:latin typeface="Consolas"/>
              </a:rPr>
              <a:t>else </a:t>
            </a:r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32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B;</a:t>
            </a:r>
          </a:p>
          <a:p>
            <a:pPr fontAlgn="t"/>
            <a:r>
              <a:rPr lang="en-US" altLang="ko-KR" sz="28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40152" y="1412776"/>
            <a:ext cx="34563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2400" dirty="0" smtClean="0">
                <a:solidFill>
                  <a:srgbClr val="795DA3"/>
                </a:solidFill>
                <a:latin typeface="Consolas"/>
              </a:rPr>
              <a:t>if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A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A;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} </a:t>
            </a:r>
            <a:r>
              <a:rPr lang="en-US" altLang="ko-KR" sz="2400" dirty="0" smtClean="0">
                <a:solidFill>
                  <a:srgbClr val="795DA3"/>
                </a:solidFill>
                <a:latin typeface="Consolas"/>
              </a:rPr>
              <a:t>else if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  <a:latin typeface="Consolas"/>
              </a:rPr>
              <a:t>조건식</a:t>
            </a:r>
            <a:r>
              <a:rPr lang="en-US" altLang="ko-KR" dirty="0" smtClean="0">
                <a:solidFill>
                  <a:srgbClr val="FF0000"/>
                </a:solidFill>
                <a:latin typeface="Consolas"/>
              </a:rPr>
              <a:t>B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B;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} </a:t>
            </a:r>
            <a:r>
              <a:rPr lang="en-US" altLang="ko-KR" sz="2400" dirty="0" smtClean="0">
                <a:solidFill>
                  <a:srgbClr val="795DA3"/>
                </a:solidFill>
                <a:latin typeface="Consolas"/>
              </a:rPr>
              <a:t>else 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ko-KR" altLang="en-US" sz="2400" dirty="0" smtClean="0">
                <a:solidFill>
                  <a:srgbClr val="333333"/>
                </a:solidFill>
                <a:latin typeface="Consolas"/>
              </a:rPr>
              <a:t>실행코드</a:t>
            </a:r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C;</a:t>
            </a:r>
          </a:p>
          <a:p>
            <a:pPr fontAlgn="t"/>
            <a:r>
              <a:rPr lang="en-US" altLang="ko-KR" sz="2400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조건문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3528" y="1484784"/>
            <a:ext cx="4572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switch 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변수값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) {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case </a:t>
            </a:r>
            <a:r>
              <a:rPr lang="en-US" altLang="ko-KR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동작코드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1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break;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case </a:t>
            </a:r>
            <a:r>
              <a:rPr lang="en-US" altLang="ko-KR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동작코드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2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break;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default: 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디폴트 동작코드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         break;</a:t>
            </a: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4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반복문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3528" y="1340768"/>
            <a:ext cx="4752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for(</a:t>
            </a:r>
            <a:r>
              <a:rPr lang="ko-KR" alt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변수초기화</a:t>
            </a:r>
            <a:r>
              <a:rPr lang="en-US" altLang="ko-KR" sz="200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ko-KR" altLang="en-US" sz="20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조건식</a:t>
            </a:r>
            <a:r>
              <a:rPr lang="en-US" altLang="ko-KR" sz="200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ko-KR" alt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증감연산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) {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동작코드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1;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...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}</a:t>
            </a:r>
            <a:endParaRPr lang="ko-KR" alt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2924944"/>
            <a:ext cx="462979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en-US" dirty="0" smtClean="0"/>
              <a:t>실 행 순 서 </a:t>
            </a:r>
            <a:r>
              <a:rPr lang="en-US" altLang="ko-KR" dirty="0" smtClean="0"/>
              <a:t>]</a:t>
            </a:r>
          </a:p>
          <a:p>
            <a:pPr marL="342900" indent="-342900"/>
            <a:r>
              <a:rPr lang="ko-KR" altLang="en-US" dirty="0" smtClean="0"/>
              <a:t>① 변수초기화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②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판단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③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해당하면 동작코드들을 실행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   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해당하지 않으면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나옴</a:t>
            </a:r>
            <a:r>
              <a:rPr lang="en-US" altLang="ko-KR" dirty="0" smtClean="0"/>
              <a:t>.</a:t>
            </a:r>
          </a:p>
          <a:p>
            <a:pPr marL="342900" indent="-342900"/>
            <a:r>
              <a:rPr lang="ko-KR" altLang="en-US" dirty="0" smtClean="0"/>
              <a:t>④ 증감연산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-----------------------------------------------</a:t>
            </a:r>
          </a:p>
          <a:p>
            <a:pPr marL="342900" indent="-342900"/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판단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해당하면 동작코드들을 실행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   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해당하지 않으면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나옴</a:t>
            </a:r>
            <a:r>
              <a:rPr lang="en-US" altLang="ko-KR" dirty="0" smtClean="0"/>
              <a:t>.</a:t>
            </a:r>
          </a:p>
          <a:p>
            <a:pPr marL="342900" indent="-342900"/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r>
              <a:rPr lang="ko-KR" altLang="en-US" dirty="0" smtClean="0"/>
              <a:t> 증감연산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-----------------------------------------------</a:t>
            </a:r>
          </a:p>
          <a:p>
            <a:pPr marL="342900" indent="-342900"/>
            <a:r>
              <a:rPr lang="en-US" altLang="ko-KR" dirty="0" smtClean="0"/>
              <a:t>… </a:t>
            </a:r>
            <a:r>
              <a:rPr lang="ko-KR" altLang="en-US" dirty="0" smtClean="0">
                <a:solidFill>
                  <a:srgbClr val="FF0000"/>
                </a:solidFill>
              </a:rPr>
              <a:t>반복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988840"/>
            <a:ext cx="4032448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실제 예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) </a:t>
            </a:r>
            <a:endParaRPr lang="nn-NO" altLang="ko-KR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for (int i=0; i &lt;= 255; i++) {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analogWrite(PWMpin, i);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delay(10);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} </a:t>
            </a:r>
            <a:endParaRPr lang="nn-NO" altLang="ko-KR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26064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02-C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2800" dirty="0" err="1" smtClean="0">
                <a:solidFill>
                  <a:srgbClr val="A71D5D"/>
                </a:solidFill>
                <a:latin typeface="Consolas"/>
              </a:rPr>
              <a:t>반복문</a:t>
            </a:r>
            <a:r>
              <a:rPr lang="ko-KR" altLang="en-US" sz="2800" dirty="0" smtClean="0">
                <a:solidFill>
                  <a:srgbClr val="A71D5D"/>
                </a:solidFill>
                <a:latin typeface="Consolas"/>
              </a:rPr>
              <a:t> </a:t>
            </a:r>
            <a:r>
              <a:rPr lang="en-US" altLang="ko-KR" sz="2800" dirty="0" smtClean="0">
                <a:solidFill>
                  <a:srgbClr val="A71D5D"/>
                </a:solidFill>
                <a:latin typeface="Consolas"/>
              </a:rPr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1520" y="1988840"/>
            <a:ext cx="47525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변수초기화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endParaRPr lang="en-US" altLang="ko-KR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while(</a:t>
            </a:r>
            <a:r>
              <a:rPr lang="ko-KR" altLang="en-US" sz="2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조건식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) {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동작코드</a:t>
            </a:r>
            <a:r>
              <a:rPr lang="ko-KR" alt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1;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  ...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ko-KR" alt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증감연산</a:t>
            </a:r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ko-KR" altLang="en-US" sz="2400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altLang="ko-KR" sz="2400" dirty="0" smtClean="0">
                <a:latin typeface="Consolas" pitchFamily="49" charset="0"/>
                <a:cs typeface="Consolas" pitchFamily="49" charset="0"/>
              </a:rPr>
              <a:t>}</a:t>
            </a:r>
            <a:endParaRPr lang="ko-KR" alt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988840"/>
            <a:ext cx="40324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실제 예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) </a:t>
            </a:r>
            <a:endParaRPr lang="nn-NO" altLang="ko-KR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en-US" altLang="ko-KR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= 0; </a:t>
            </a:r>
          </a:p>
          <a:p>
            <a:pPr fontAlgn="base"/>
            <a:endParaRPr lang="nn-NO" altLang="ko-KR" dirty="0" smtClean="0"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While(var &lt; 200) {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printf(”var = \n”,var);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  var++;</a:t>
            </a:r>
          </a:p>
          <a:p>
            <a:pPr fontAlgn="base"/>
            <a:r>
              <a:rPr lang="nn-NO" altLang="ko-KR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04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4" name="직사각형 3"/>
          <p:cNvSpPr/>
          <p:nvPr/>
        </p:nvSpPr>
        <p:spPr>
          <a:xfrm>
            <a:off x="2123728" y="4139788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시리얼 통신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620688"/>
            <a:ext cx="87559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/>
              <a:t>소스코드 주소</a:t>
            </a:r>
            <a:endParaRPr lang="en-US" altLang="ko-KR" sz="4800" dirty="0" smtClean="0"/>
          </a:p>
          <a:p>
            <a:r>
              <a:rPr lang="en-US" altLang="ko-KR" sz="3600" dirty="0" smtClean="0">
                <a:hlinkClick r:id="rId2"/>
              </a:rPr>
              <a:t>https://github.com/taesamja/summer_lec</a:t>
            </a:r>
            <a:endParaRPr lang="ko-KR" altLang="en-US" sz="3600" dirty="0"/>
          </a:p>
        </p:txBody>
      </p:sp>
      <p:grpSp>
        <p:nvGrpSpPr>
          <p:cNvPr id="7" name="그룹 6"/>
          <p:cNvGrpSpPr/>
          <p:nvPr/>
        </p:nvGrpSpPr>
        <p:grpSpPr>
          <a:xfrm>
            <a:off x="323528" y="2060848"/>
            <a:ext cx="6982415" cy="4680520"/>
            <a:chOff x="323528" y="2060848"/>
            <a:chExt cx="6982415" cy="468052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2060848"/>
              <a:ext cx="6982415" cy="468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타원 5"/>
            <p:cNvSpPr/>
            <p:nvPr/>
          </p:nvSpPr>
          <p:spPr>
            <a:xfrm>
              <a:off x="395536" y="5949280"/>
              <a:ext cx="720080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59632" y="58052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클릭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47700" y="980728"/>
            <a:ext cx="7848600" cy="4311997"/>
            <a:chOff x="647700" y="980728"/>
            <a:chExt cx="7848600" cy="431199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7700" y="980728"/>
              <a:ext cx="7848600" cy="4311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타원 4"/>
            <p:cNvSpPr/>
            <p:nvPr/>
          </p:nvSpPr>
          <p:spPr>
            <a:xfrm>
              <a:off x="6444208" y="3429000"/>
              <a:ext cx="648072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16216" y="2996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클릭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172400" cy="311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64088" y="2492896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“Ctrl + a”</a:t>
            </a:r>
            <a:r>
              <a:rPr lang="ko-KR" altLang="en-US" dirty="0" smtClean="0">
                <a:solidFill>
                  <a:srgbClr val="FF0000"/>
                </a:solidFill>
              </a:rPr>
              <a:t>클릭 </a:t>
            </a: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ko-KR" altLang="en-US" dirty="0" smtClean="0">
                <a:solidFill>
                  <a:srgbClr val="FF0000"/>
                </a:solidFill>
              </a:rPr>
              <a:t>전체선택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088" y="3096640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2. “Ctrl + c”</a:t>
            </a:r>
            <a:r>
              <a:rPr lang="ko-KR" altLang="en-US" dirty="0" smtClean="0">
                <a:solidFill>
                  <a:srgbClr val="FF0000"/>
                </a:solidFill>
              </a:rPr>
              <a:t>클릭 </a:t>
            </a: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ko-KR" altLang="en-US" dirty="0" smtClean="0">
                <a:solidFill>
                  <a:srgbClr val="FF0000"/>
                </a:solidFill>
              </a:rPr>
              <a:t>복사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370038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 </a:t>
            </a:r>
            <a:r>
              <a:rPr lang="ko-KR" altLang="en-US" dirty="0" err="1" smtClean="0">
                <a:solidFill>
                  <a:srgbClr val="FF0000"/>
                </a:solidFill>
              </a:rPr>
              <a:t>아두이노</a:t>
            </a:r>
            <a:r>
              <a:rPr lang="ko-KR" altLang="en-US" dirty="0" smtClean="0">
                <a:solidFill>
                  <a:srgbClr val="FF0000"/>
                </a:solidFill>
              </a:rPr>
              <a:t> 스케치 창에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  “Ctrl + v”</a:t>
            </a:r>
            <a:r>
              <a:rPr lang="ko-KR" altLang="en-US" dirty="0" smtClean="0">
                <a:solidFill>
                  <a:srgbClr val="FF0000"/>
                </a:solidFill>
              </a:rPr>
              <a:t>클릭 </a:t>
            </a: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ko-KR" altLang="en-US" dirty="0" err="1" smtClean="0">
                <a:solidFill>
                  <a:srgbClr val="FF0000"/>
                </a:solidFill>
              </a:rPr>
              <a:t>붙여넣기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458112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 </a:t>
            </a:r>
            <a:r>
              <a:rPr lang="ko-KR" altLang="en-US" dirty="0" err="1" smtClean="0">
                <a:solidFill>
                  <a:srgbClr val="FF0000"/>
                </a:solidFill>
              </a:rPr>
              <a:t>아두이노</a:t>
            </a:r>
            <a:r>
              <a:rPr lang="ko-KR" altLang="en-US" dirty="0" smtClean="0">
                <a:solidFill>
                  <a:srgbClr val="FF0000"/>
                </a:solidFill>
              </a:rPr>
              <a:t> 스케치 창에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  </a:t>
            </a:r>
            <a:r>
              <a:rPr lang="ko-KR" altLang="en-US" dirty="0" smtClean="0">
                <a:solidFill>
                  <a:srgbClr val="FF0000"/>
                </a:solidFill>
              </a:rPr>
              <a:t>업로드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동작됨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764704"/>
            <a:ext cx="42370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"Hello World"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12976"/>
            <a:ext cx="3960440" cy="322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004048" y="3429000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컴퓨터 시리얼 모니터 창의 </a:t>
            </a:r>
            <a:r>
              <a:rPr lang="ko-KR" altLang="en-US" dirty="0" err="1" smtClean="0"/>
              <a:t>수신부에</a:t>
            </a:r>
            <a:endParaRPr lang="en-US" altLang="ko-KR" dirty="0" smtClean="0"/>
          </a:p>
          <a:p>
            <a:r>
              <a:rPr lang="en-US" altLang="ko-KR" dirty="0" smtClean="0"/>
              <a:t>“Hello World”</a:t>
            </a:r>
            <a:r>
              <a:rPr lang="ko-KR" altLang="en-US" dirty="0" smtClean="0"/>
              <a:t>를 출력한다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02. </a:t>
            </a:r>
            <a:r>
              <a:rPr lang="ko-KR" altLang="en-US" dirty="0" err="1" smtClean="0"/>
              <a:t>아두이노케이블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5544616" cy="359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4797152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Read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데이터를 </a:t>
            </a:r>
            <a:endParaRPr lang="en-US" altLang="ko-KR" dirty="0" smtClean="0"/>
          </a:p>
          <a:p>
            <a:r>
              <a:rPr lang="ko-KR" altLang="en-US" dirty="0" smtClean="0"/>
              <a:t>문자로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635896" y="450912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876256" y="450912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5076056" y="472514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72200" y="54452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16016" y="544522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‘1’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211960" y="4149080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39552" y="5805264"/>
            <a:ext cx="49023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결국 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저장하면</a:t>
            </a:r>
            <a:endParaRPr lang="en-US" altLang="ko-KR" dirty="0" smtClean="0"/>
          </a:p>
          <a:p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/>
              <a:t>를 숫자형식의 </a:t>
            </a:r>
            <a:r>
              <a:rPr lang="en-US" altLang="ko-KR" u="sng" dirty="0" smtClean="0">
                <a:solidFill>
                  <a:srgbClr val="FF0000"/>
                </a:solidFill>
              </a:rPr>
              <a:t>ASCII</a:t>
            </a:r>
            <a:r>
              <a:rPr lang="ko-KR" altLang="en-US" u="sng" dirty="0" err="1" smtClean="0">
                <a:solidFill>
                  <a:srgbClr val="FF0000"/>
                </a:solidFill>
              </a:rPr>
              <a:t>코드값</a:t>
            </a:r>
            <a:r>
              <a:rPr lang="ko-KR" altLang="en-US" dirty="0" err="1" smtClean="0"/>
              <a:t>으로</a:t>
            </a:r>
            <a:endParaRPr lang="en-US" altLang="ko-KR" dirty="0" smtClean="0"/>
          </a:p>
          <a:p>
            <a:r>
              <a:rPr lang="en-US" altLang="ko-KR" dirty="0" smtClean="0"/>
              <a:t>Print</a:t>
            </a:r>
            <a:r>
              <a:rPr lang="ko-KR" altLang="en-US" dirty="0" smtClean="0"/>
              <a:t>함수를 이용하여 출력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364088" y="5805264"/>
            <a:ext cx="38924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만약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로 저장하면</a:t>
            </a:r>
            <a:endParaRPr lang="en-US" altLang="ko-KR" dirty="0" smtClean="0"/>
          </a:p>
          <a:p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/>
              <a:t>를 그대로 </a:t>
            </a:r>
            <a:r>
              <a:rPr lang="ko-KR" altLang="en-US" u="sng" dirty="0" err="1" smtClean="0">
                <a:solidFill>
                  <a:srgbClr val="FF0000"/>
                </a:solidFill>
              </a:rPr>
              <a:t>문자값</a:t>
            </a:r>
            <a:r>
              <a:rPr lang="ko-KR" altLang="en-US" dirty="0" err="1" smtClean="0"/>
              <a:t>으로</a:t>
            </a:r>
            <a:endParaRPr lang="en-US" altLang="ko-KR" dirty="0" smtClean="0"/>
          </a:p>
          <a:p>
            <a:r>
              <a:rPr lang="en-US" altLang="ko-KR" dirty="0" smtClean="0"/>
              <a:t>Print</a:t>
            </a:r>
            <a:r>
              <a:rPr lang="ko-KR" altLang="en-US" dirty="0" smtClean="0"/>
              <a:t>함수를 이용하여 출력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17524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</a:t>
            </a:r>
            <a:r>
              <a:rPr lang="ko-KR" altLang="en-US" dirty="0" smtClean="0"/>
              <a:t>는 십진수</a:t>
            </a:r>
            <a:endParaRPr lang="en-US" altLang="ko-KR" dirty="0" smtClean="0"/>
          </a:p>
          <a:p>
            <a:r>
              <a:rPr lang="ko-KR" altLang="en-US" dirty="0" smtClean="0"/>
              <a:t>표기법</a:t>
            </a:r>
            <a:endParaRPr lang="en-US" altLang="ko-KR" dirty="0" smtClean="0"/>
          </a:p>
          <a:p>
            <a:r>
              <a:rPr lang="en-US" altLang="ko-KR" dirty="0" smtClean="0"/>
              <a:t>But, </a:t>
            </a:r>
            <a:r>
              <a:rPr lang="ko-KR" altLang="en-US" dirty="0" smtClean="0"/>
              <a:t>안 써도 똑</a:t>
            </a:r>
            <a:endParaRPr lang="en-US" altLang="ko-KR" dirty="0" smtClean="0"/>
          </a:p>
          <a:p>
            <a:r>
              <a:rPr lang="ko-KR" altLang="en-US" dirty="0" smtClean="0"/>
              <a:t>같은 결과가 </a:t>
            </a:r>
            <a:endParaRPr lang="en-US" altLang="ko-KR" dirty="0" smtClean="0"/>
          </a:p>
          <a:p>
            <a:r>
              <a:rPr lang="ko-KR" altLang="en-US" dirty="0" smtClean="0"/>
              <a:t>나옴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28184" y="2780928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Read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문자를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6672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780928"/>
            <a:ext cx="53625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오른쪽 화살표 9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64704"/>
            <a:ext cx="53244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996952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2"/>
          <p:cNvGrpSpPr/>
          <p:nvPr/>
        </p:nvGrpSpPr>
        <p:grpSpPr>
          <a:xfrm>
            <a:off x="3059832" y="3212976"/>
            <a:ext cx="5314950" cy="3552825"/>
            <a:chOff x="5724128" y="3140968"/>
            <a:chExt cx="5314950" cy="355282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24128" y="3140968"/>
              <a:ext cx="5314950" cy="35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796136" y="4149080"/>
              <a:ext cx="864096" cy="4320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DEC);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2113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</a:t>
            </a:r>
            <a:r>
              <a:rPr lang="ko-KR" altLang="en-US" dirty="0" smtClean="0"/>
              <a:t>는 십진수</a:t>
            </a:r>
            <a:endParaRPr lang="en-US" altLang="ko-KR" dirty="0" smtClean="0"/>
          </a:p>
          <a:p>
            <a:r>
              <a:rPr lang="ko-KR" altLang="en-US" dirty="0" smtClean="0"/>
              <a:t>표기법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en-US" altLang="ko-KR" dirty="0" err="1" smtClean="0"/>
              <a:t>Ascii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</a:t>
            </a:r>
            <a:endParaRPr lang="en-US" altLang="ko-KR" dirty="0" smtClean="0"/>
          </a:p>
          <a:p>
            <a:r>
              <a:rPr lang="ko-KR" altLang="en-US" dirty="0" smtClean="0"/>
              <a:t>표기법으로 바꾸어</a:t>
            </a:r>
            <a:endParaRPr lang="en-US" altLang="ko-KR" dirty="0" smtClean="0"/>
          </a:p>
          <a:p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852936"/>
            <a:ext cx="53625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53244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924944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2"/>
          <p:cNvGrpSpPr/>
          <p:nvPr/>
        </p:nvGrpSpPr>
        <p:grpSpPr>
          <a:xfrm>
            <a:off x="3491880" y="2996952"/>
            <a:ext cx="5314950" cy="3552825"/>
            <a:chOff x="5724128" y="3140968"/>
            <a:chExt cx="5314950" cy="355282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24128" y="3140968"/>
              <a:ext cx="5314950" cy="35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796136" y="4149080"/>
              <a:ext cx="864096" cy="4320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9968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&gt;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 received: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incomingByte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797152"/>
            <a:ext cx="8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Char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03.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긴것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13690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53428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2852936"/>
            <a:ext cx="53625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54006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924944"/>
            <a:ext cx="5334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04-2.ino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80728"/>
            <a:ext cx="5324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2780928"/>
            <a:ext cx="53435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59059">
            <a:off x="1519136" y="2023495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7285969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fr-FR" altLang="ko-KR" sz="1600" dirty="0" smtClean="0">
                <a:solidFill>
                  <a:srgbClr val="A71D5D"/>
                </a:solidFill>
                <a:latin typeface="Consolas"/>
              </a:rPr>
              <a:t>  const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uint8_t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fr-FR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] = {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'1'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'2'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'3'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'4'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fr-FR" altLang="ko-KR" sz="1600" dirty="0" smtClean="0">
                <a:solidFill>
                  <a:srgbClr val="183691"/>
                </a:solidFill>
                <a:latin typeface="Consolas"/>
              </a:rPr>
              <a:t>'5'</a:t>
            </a:r>
            <a:r>
              <a:rPr lang="fr-FR" altLang="ko-KR" sz="16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1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에 해당하는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ascii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값을</a:t>
            </a:r>
            <a:endParaRPr lang="en-US" altLang="ko-KR" sz="16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                   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컴퓨터 시리얼 창에 표시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49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49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에 해당하는 </a:t>
            </a:r>
            <a:r>
              <a:rPr lang="en-US" altLang="ko-KR" sz="1600" dirty="0" err="1" smtClean="0">
                <a:solidFill>
                  <a:srgbClr val="969896"/>
                </a:solidFill>
                <a:latin typeface="Consolas"/>
              </a:rPr>
              <a:t>ascii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(‘1’)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을</a:t>
            </a:r>
            <a:endParaRPr lang="en-US" altLang="ko-KR" sz="1600" dirty="0" smtClean="0">
              <a:solidFill>
                <a:srgbClr val="969896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                   //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컴퓨터 시리얼 창에 표시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print()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char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1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'a'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'a' 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(temp, 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temp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배열을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5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만큼 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"12345"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write()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함수로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string</a:t>
            </a:r>
            <a:r>
              <a:rPr lang="ko-KR" altLang="en-US" sz="1600" dirty="0" smtClean="0">
                <a:solidFill>
                  <a:srgbClr val="969896"/>
                </a:solidFill>
                <a:latin typeface="Consolas"/>
              </a:rPr>
              <a:t>값 전송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183691"/>
                </a:solidFill>
                <a:latin typeface="Consolas"/>
              </a:rPr>
              <a:t>'\n'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600" dirty="0" smtClean="0">
                <a:solidFill>
                  <a:srgbClr val="969896"/>
                </a:solidFill>
                <a:latin typeface="Consolas"/>
              </a:rPr>
              <a:t>// </a:t>
            </a:r>
            <a:r>
              <a:rPr lang="ko-KR" altLang="en-US" sz="1600" dirty="0" err="1" smtClean="0">
                <a:solidFill>
                  <a:srgbClr val="969896"/>
                </a:solidFill>
                <a:latin typeface="Consolas"/>
              </a:rPr>
              <a:t>줄바꿈</a:t>
            </a:r>
            <a:endParaRPr lang="ko-KR" altLang="en-US" sz="16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500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600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694224" y="586696"/>
            <a:ext cx="2711396" cy="191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620688"/>
            <a:ext cx="829777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04-4.ino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908720"/>
            <a:ext cx="31325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parseInt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</a:t>
            </a:r>
            <a:endParaRPr lang="en-US" altLang="ko-KR" dirty="0" smtClean="0"/>
          </a:p>
          <a:p>
            <a:r>
              <a:rPr lang="ko-KR" altLang="en-US" dirty="0" smtClean="0"/>
              <a:t>  정수형태의 숫자 데이터를 </a:t>
            </a:r>
            <a:endParaRPr lang="en-US" altLang="ko-KR" dirty="0" smtClean="0"/>
          </a:p>
          <a:p>
            <a:r>
              <a:rPr lang="ko-KR" altLang="en-US" dirty="0" smtClean="0"/>
              <a:t>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 정수형태가 아닌 데이터는</a:t>
            </a:r>
            <a:endParaRPr lang="en-US" altLang="ko-KR" dirty="0" smtClean="0"/>
          </a:p>
          <a:p>
            <a:r>
              <a:rPr lang="ko-KR" altLang="en-US" dirty="0" smtClean="0"/>
              <a:t>숫자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3568" y="342900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923928" y="342900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23728" y="364502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5856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3688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259632" y="3068960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75856" y="471585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abc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3688" y="47158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75856" y="5085184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3688" y="5085184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75856" y="551723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123abc456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63688" y="5517232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123 456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75856" y="58679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63688" y="586798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123 0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04-4.ino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836712"/>
            <a:ext cx="512351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value1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value2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1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2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"value1 + value2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 + 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708920"/>
            <a:ext cx="534352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04-5.ino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908720"/>
            <a:ext cx="34820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parseFloat</a:t>
            </a:r>
            <a:r>
              <a:rPr lang="ko-KR" altLang="en-US" dirty="0" smtClean="0"/>
              <a:t>함수는</a:t>
            </a:r>
            <a:endParaRPr lang="en-US" altLang="ko-KR" dirty="0" smtClean="0"/>
          </a:p>
          <a:p>
            <a:r>
              <a:rPr lang="ko-KR" altLang="en-US" dirty="0" smtClean="0"/>
              <a:t>컴퓨터가 보낸 </a:t>
            </a:r>
            <a:endParaRPr lang="en-US" altLang="ko-KR" dirty="0" smtClean="0"/>
          </a:p>
          <a:p>
            <a:r>
              <a:rPr lang="ko-KR" altLang="en-US" dirty="0" smtClean="0"/>
              <a:t>  실수형태의 숫자 데이터를 </a:t>
            </a:r>
            <a:endParaRPr lang="en-US" altLang="ko-KR" dirty="0" smtClean="0"/>
          </a:p>
          <a:p>
            <a:r>
              <a:rPr lang="ko-KR" altLang="en-US" dirty="0" smtClean="0"/>
              <a:t>소수점 </a:t>
            </a:r>
            <a:r>
              <a:rPr lang="ko-KR" altLang="en-US" dirty="0" err="1" smtClean="0"/>
              <a:t>두자로</a:t>
            </a:r>
            <a:r>
              <a:rPr lang="ko-KR" altLang="en-US" dirty="0" smtClean="0"/>
              <a:t> 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정수형태의 숫자 데이터를</a:t>
            </a:r>
            <a:endParaRPr lang="en-US" altLang="ko-KR" dirty="0" smtClean="0"/>
          </a:p>
          <a:p>
            <a:r>
              <a:rPr lang="ko-KR" altLang="en-US" dirty="0" smtClean="0"/>
              <a:t>소수점 </a:t>
            </a:r>
            <a:r>
              <a:rPr lang="ko-KR" altLang="en-US" dirty="0" err="1" smtClean="0"/>
              <a:t>두자로</a:t>
            </a:r>
            <a:r>
              <a:rPr lang="ko-KR" altLang="en-US" dirty="0" smtClean="0"/>
              <a:t> 숫자로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 실수형태가 아닌 데이터는</a:t>
            </a:r>
            <a:endParaRPr lang="en-US" altLang="ko-KR" dirty="0" smtClean="0"/>
          </a:p>
          <a:p>
            <a:r>
              <a:rPr lang="ko-KR" altLang="en-US" dirty="0" smtClean="0"/>
              <a:t>숫자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3568" y="3429000"/>
            <a:ext cx="100811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923928" y="3429000"/>
            <a:ext cx="10801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컴퓨터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23728" y="3645024"/>
            <a:ext cx="12961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5856" y="43651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3688" y="436510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123.00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75656" y="3212976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75856" y="471585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abc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63688" y="47158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0.00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75856" y="508518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12.3 45.673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3688" y="508518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12.30 45.67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75856" y="5517232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12.3abc45.6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3688" y="5517232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12.30 45.60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5856" y="58679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123abc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3688" y="586798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12.30 0.00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04-5.ino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80728"/>
            <a:ext cx="512351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value1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value2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parseFloat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1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 2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"value1 + value2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(value1 + value2);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04. </a:t>
            </a:r>
            <a:r>
              <a:rPr lang="ko-KR" altLang="en-US" dirty="0" smtClean="0"/>
              <a:t>점퍼케이블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40768"/>
            <a:ext cx="60102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53149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140968"/>
            <a:ext cx="5334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04-6.ino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124744"/>
            <a:ext cx="550343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byte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readBytes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(temp, 5);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"Input data </a:t>
            </a:r>
            <a:r>
              <a:rPr lang="en-US" altLang="ko-KR" dirty="0" err="1" smtClean="0">
                <a:solidFill>
                  <a:srgbClr val="183691"/>
                </a:solidFill>
                <a:latin typeface="Consolas"/>
              </a:rPr>
              <a:t>Lenght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&lt;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++){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(temp[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20688"/>
            <a:ext cx="532447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3068960"/>
            <a:ext cx="53721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04-7.ino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689644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temp[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byte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readBytesUntil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'k'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temp,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"Input data </a:t>
            </a:r>
            <a:r>
              <a:rPr lang="en-US" altLang="ko-KR" dirty="0" err="1" smtClean="0">
                <a:solidFill>
                  <a:srgbClr val="183691"/>
                </a:solidFill>
                <a:latin typeface="Consolas"/>
              </a:rPr>
              <a:t>Lenght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for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&lt;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++){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(temp[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836712"/>
            <a:ext cx="534352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924944"/>
            <a:ext cx="5334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40" y="1847134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04-8.ino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80728"/>
            <a:ext cx="449033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long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temp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find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"f"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temp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parseInt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 </a:t>
            </a: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else 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temp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"Temp Value =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(temp);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620688"/>
            <a:ext cx="53149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852936"/>
            <a:ext cx="53244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04-9.ino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412776"/>
            <a:ext cx="613661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while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findUntil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"f"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"T"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462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836712"/>
            <a:ext cx="53530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996952"/>
            <a:ext cx="532447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36712"/>
            <a:ext cx="44903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Serial.peek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사용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peek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484784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3861048"/>
            <a:ext cx="44903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Serial.read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 </a:t>
            </a:r>
            <a:r>
              <a:rPr lang="ko-KR" altLang="en-US" dirty="0" smtClean="0">
                <a:solidFill>
                  <a:srgbClr val="969896"/>
                </a:solidFill>
                <a:latin typeface="Consolas"/>
              </a:rPr>
              <a:t>함수 사용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void setup(){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Serial.begin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(9600);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}</a:t>
            </a:r>
          </a:p>
          <a:p>
            <a:pPr fontAlgn="t"/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void loop(){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if(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Serial.available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()){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Serial.println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969896"/>
                </a:solidFill>
                <a:latin typeface="Consolas"/>
              </a:rPr>
              <a:t>Serial.read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());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  }</a:t>
            </a:r>
            <a:endParaRPr lang="ko-KR" altLang="en-US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사용전자부품 리스트</a:t>
            </a:r>
            <a:r>
              <a:rPr lang="en-US" altLang="ko-KR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69269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05. SW(Push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88655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988840"/>
            <a:ext cx="1950889" cy="192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836712"/>
            <a:ext cx="534352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068960"/>
            <a:ext cx="5334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04-12.ino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980728"/>
            <a:ext cx="37305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 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 smtClean="0">
                <a:solidFill>
                  <a:srgbClr val="795DA3"/>
                </a:solidFill>
                <a:latin typeface="Consolas"/>
              </a:rPr>
              <a:t>serialEvent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text =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"data : "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(text);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412776"/>
            <a:ext cx="3577158" cy="25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20688"/>
            <a:ext cx="53721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924944"/>
            <a:ext cx="534352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059059">
            <a:off x="1783239" y="1847133"/>
            <a:ext cx="161893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220486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05 </a:t>
            </a:r>
            <a:r>
              <a:rPr lang="ko-KR" altLang="en-US" sz="9600" dirty="0" err="1" smtClean="0"/>
              <a:t>차시</a:t>
            </a:r>
            <a:endParaRPr lang="ko-KR" altLang="en-US" sz="9600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4139788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디지털 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1" y="1484784"/>
          <a:ext cx="8568953" cy="3840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6105"/>
                <a:gridCol w="4608512"/>
                <a:gridCol w="3024336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50"/>
                          </a:solidFill>
                        </a:rPr>
                        <a:t>사용함수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00B0F0"/>
                          </a:solidFill>
                        </a:rPr>
                        <a:t>사용부품</a:t>
                      </a:r>
                      <a:endParaRPr lang="ko-KR" alt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5-1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5-2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330-3, LED-3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5-3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en-US" altLang="ko-KR" sz="1800" baseline="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baseline="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배열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, for</a:t>
                      </a: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문</a:t>
                      </a:r>
                      <a:endParaRPr lang="en-US" altLang="ko-KR" sz="1800" dirty="0" smtClean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</a:t>
                      </a:r>
                      <a:endParaRPr lang="ko-KR" altLang="en-US" sz="1800" dirty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5-4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Consolas" pitchFamily="49" charset="0"/>
                          <a:cs typeface="Consolas" pitchFamily="49" charset="0"/>
                        </a:rPr>
                        <a:t>5-5</a:t>
                      </a:r>
                      <a:endParaRPr lang="ko-KR" altLang="en-US" sz="18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pinMode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</a:t>
                      </a:r>
                      <a:r>
                        <a:rPr lang="en-US" altLang="ko-KR" sz="1800" dirty="0" err="1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digitalWrite</a:t>
                      </a:r>
                      <a:r>
                        <a:rPr lang="en-US" altLang="ko-KR" sz="1800" dirty="0" smtClean="0">
                          <a:solidFill>
                            <a:srgbClr val="00B050"/>
                          </a:solidFill>
                          <a:latin typeface="Consolas" pitchFamily="49" charset="0"/>
                          <a:cs typeface="Consolas" pitchFamily="49" charset="0"/>
                        </a:rPr>
                        <a:t>, delay</a:t>
                      </a:r>
                      <a:endParaRPr lang="ko-KR" altLang="en-US" sz="1800" dirty="0" smtClean="0">
                        <a:solidFill>
                          <a:srgbClr val="00B05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0070C0"/>
                          </a:solidFill>
                          <a:latin typeface="Consolas" pitchFamily="49" charset="0"/>
                          <a:cs typeface="Consolas" pitchFamily="49" charset="0"/>
                        </a:rPr>
                        <a:t>330-8, LED-8</a:t>
                      </a:r>
                      <a:endParaRPr lang="ko-KR" altLang="en-US" sz="1800" dirty="0" smtClean="0">
                        <a:solidFill>
                          <a:srgbClr val="0070C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05-1.ino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80728"/>
            <a:ext cx="512351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5064274" cy="30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019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정논리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348536" y="3573016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28184" y="5150222"/>
            <a:ext cx="283122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참고내용</a:t>
            </a:r>
            <a:r>
              <a:rPr lang="en-US" altLang="ko-KR" dirty="0" smtClean="0"/>
              <a:t>]</a:t>
            </a:r>
          </a:p>
          <a:p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각 핀의 최대 출력 전류</a:t>
            </a:r>
            <a:endParaRPr lang="en-US" altLang="ko-KR" sz="1400" dirty="0" smtClean="0"/>
          </a:p>
          <a:p>
            <a:r>
              <a:rPr lang="en-US" altLang="ko-KR" sz="1400" dirty="0" smtClean="0"/>
              <a:t>: 40mA</a:t>
            </a:r>
          </a:p>
          <a:p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전체 최대 출력 전류</a:t>
            </a:r>
            <a:endParaRPr lang="en-US" altLang="ko-KR" sz="1400" dirty="0" smtClean="0"/>
          </a:p>
          <a:p>
            <a:r>
              <a:rPr lang="en-US" altLang="ko-KR" sz="1400" dirty="0" smtClean="0"/>
              <a:t>: 200mA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1663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05-2.ino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451842"/>
            <a:ext cx="5756704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LED1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LED2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LED3 =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 OUTPUT);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(LED1,LOW);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(LED2,LOW);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(LED3,HIGH);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(LED1,HIGH);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(LED2,HIGH);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//OFF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(LED3,LOW); 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//ON 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dirty="0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6215"/>
            <a:ext cx="4752528" cy="310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36704" y="31772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부논리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85048" y="3537312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505458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wait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왼쪽에서 오른쪽으로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(pin[led+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오른쪽에서 왼쪽으로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;led&gt;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;led--)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00B05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692696"/>
            <a:ext cx="410445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08104" y="4149080"/>
            <a:ext cx="3227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가 하나만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상태로 좌우</a:t>
            </a:r>
            <a:endParaRPr lang="en-US" altLang="ko-KR" dirty="0" smtClean="0"/>
          </a:p>
          <a:p>
            <a:r>
              <a:rPr lang="ko-KR" altLang="en-US" dirty="0" smtClean="0"/>
              <a:t>이동하는 동작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6704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부논리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385048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05-3.ino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692696"/>
            <a:ext cx="515397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pin[] = {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4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5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6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7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8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(pin) / 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sizeof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]);</a:t>
            </a:r>
          </a:p>
          <a:p>
            <a:pPr fontAlgn="t"/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wait =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30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</a:t>
            </a:r>
            <a:r>
              <a:rPr lang="en-US" altLang="ko-KR" sz="1400" dirty="0" err="1" smtClean="0">
                <a:solidFill>
                  <a:srgbClr val="333333"/>
                </a:solidFill>
                <a:latin typeface="Consolas"/>
              </a:rPr>
              <a:t>pinSize;led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(pin[led],OUTPUT);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400" dirty="0" smtClean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왼쪽에서 오른쪽으로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;led&lt;pinSize-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;led++)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(pin[led+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969896"/>
                </a:solidFill>
                <a:latin typeface="Consolas"/>
              </a:rPr>
              <a:t>  //LED</a:t>
            </a:r>
            <a:r>
              <a:rPr lang="ko-KR" altLang="en-US" sz="1400" dirty="0" smtClean="0">
                <a:solidFill>
                  <a:srgbClr val="969896"/>
                </a:solidFill>
                <a:latin typeface="Consolas"/>
              </a:rPr>
              <a:t>를 오른쪽에서 왼쪽으로 이동 동작</a:t>
            </a:r>
            <a:endParaRPr lang="ko-KR" altLang="en-US" sz="1400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400" dirty="0" smtClean="0">
                <a:solidFill>
                  <a:srgbClr val="A71D5D"/>
                </a:solidFill>
                <a:latin typeface="Consolas"/>
              </a:rPr>
              <a:t>  for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led=pinSize-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;led&gt;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0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;led--) {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(pin[led-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LOW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400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(pin[led],</a:t>
            </a:r>
            <a:r>
              <a:rPr lang="en-US" altLang="ko-KR" sz="1400" dirty="0" smtClean="0">
                <a:solidFill>
                  <a:srgbClr val="FF0000"/>
                </a:solidFill>
                <a:latin typeface="Consolas"/>
              </a:rPr>
              <a:t>HIGH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    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delay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wait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*</a:t>
            </a:r>
            <a:r>
              <a:rPr lang="en-US" altLang="ko-KR" sz="1400" dirty="0" smtClean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/>
            <a:r>
              <a:rPr lang="en-US" altLang="ko-KR" sz="1400" dirty="0" smtClean="0">
                <a:solidFill>
                  <a:srgbClr val="333333"/>
                </a:solidFill>
                <a:latin typeface="Consolas"/>
              </a:rPr>
              <a:t>}</a:t>
            </a:r>
            <a:endParaRPr lang="ko-KR" altLang="en-US" sz="1400" dirty="0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9" y="620688"/>
            <a:ext cx="448924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508104" y="4149080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가 하나만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상태로 좌우</a:t>
            </a:r>
            <a:endParaRPr lang="en-US" altLang="ko-KR" dirty="0" smtClean="0"/>
          </a:p>
          <a:p>
            <a:r>
              <a:rPr lang="ko-KR" altLang="en-US" dirty="0" smtClean="0"/>
              <a:t>이동하는 동작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6704" y="5049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부논리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385048" y="5409520"/>
          <a:ext cx="26514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432048"/>
                <a:gridCol w="10672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Consolas" pitchFamily="49" charset="0"/>
                          <a:cs typeface="Consolas" pitchFamily="49" charset="0"/>
                        </a:rPr>
                        <a:t>아두이노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 디지털출력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LED </a:t>
                      </a:r>
                      <a:r>
                        <a:rPr lang="ko-KR" altLang="en-US" sz="1400" dirty="0" smtClean="0">
                          <a:latin typeface="Consolas" pitchFamily="49" charset="0"/>
                          <a:cs typeface="Consolas" pitchFamily="49" charset="0"/>
                        </a:rPr>
                        <a:t>출력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HIGH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OFF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LOW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latin typeface="Consolas" pitchFamily="49" charset="0"/>
                          <a:ea typeface="굴림체"/>
                          <a:cs typeface="Consolas" pitchFamily="49" charset="0"/>
                        </a:rPr>
                        <a:t>⇒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Consolas" pitchFamily="49" charset="0"/>
                          <a:cs typeface="Consolas" pitchFamily="49" charset="0"/>
                        </a:rPr>
                        <a:t>ON</a:t>
                      </a:r>
                      <a:endParaRPr lang="ko-KR" altLang="en-US" sz="1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24744"/>
            <a:ext cx="8424936" cy="472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9401</Words>
  <Application>Microsoft Office PowerPoint</Application>
  <PresentationFormat>화면 슬라이드 쇼(4:3)</PresentationFormat>
  <Paragraphs>2339</Paragraphs>
  <Slides>223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223</vt:i4>
      </vt:variant>
    </vt:vector>
  </HeadingPairs>
  <TitlesOfParts>
    <vt:vector size="2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실습부품</vt:lpstr>
      <vt:lpstr>실습부품</vt:lpstr>
      <vt:lpstr>실습부품</vt:lpstr>
      <vt:lpstr>소스코드 저장소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4. 아두이노 블루투스 통신을 이용한 릴레이 제어Ⅱ</vt:lpstr>
      <vt:lpstr>4. 아두이노 블루투스 통신을 이용한 릴레이 제어Ⅱ</vt:lpstr>
      <vt:lpstr>4. 아두이노 블루투스 통신을 이용한 릴레이 제어Ⅱ</vt:lpstr>
      <vt:lpstr>4. 아두이노 블루투스 통신을 이용한 릴레이 제어Ⅱ</vt:lpstr>
      <vt:lpstr>4. 아두이노 블루투스 통신을 이용한 릴레이 제어Ⅱ</vt:lpstr>
      <vt:lpstr>4. 아두이노 블루투스 통신을 이용한 릴레이 제어Ⅱ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6. 아두이노 IoT 통한 LED 제어Ⅱ</vt:lpstr>
      <vt:lpstr>6. 아두이노 IoT 통한 LED 제어Ⅱ</vt:lpstr>
      <vt:lpstr>6. 아두이노 IoT 통한 LED 제어Ⅱ</vt:lpstr>
      <vt:lpstr>6. 아두이노 IoT 통한 LED 제어Ⅱ</vt:lpstr>
      <vt:lpstr>6. 아두이노 IoT 통한 LED 제어Ⅱ</vt:lpstr>
      <vt:lpstr>6. 아두이노 IoT 통한 LED 제어Ⅱ</vt:lpstr>
      <vt:lpstr>6. 아두이노 IoT 통한 LED 제어Ⅱ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김기태</dc:creator>
  <cp:lastModifiedBy>Windows 사용자</cp:lastModifiedBy>
  <cp:revision>179</cp:revision>
  <dcterms:created xsi:type="dcterms:W3CDTF">2016-07-11T02:05:11Z</dcterms:created>
  <dcterms:modified xsi:type="dcterms:W3CDTF">2017-06-07T14:41:23Z</dcterms:modified>
</cp:coreProperties>
</file>